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notesSlides/notesSlide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3" r:id="rId3"/>
    <p:sldId id="257" r:id="rId4"/>
    <p:sldId id="258" r:id="rId5"/>
    <p:sldId id="259" r:id="rId6"/>
    <p:sldId id="264" r:id="rId7"/>
    <p:sldId id="260" r:id="rId8"/>
    <p:sldId id="265" r:id="rId9"/>
    <p:sldId id="266" r:id="rId10"/>
    <p:sldId id="267" r:id="rId11"/>
    <p:sldId id="268" r:id="rId12"/>
    <p:sldId id="269" r:id="rId13"/>
    <p:sldId id="270" r:id="rId14"/>
    <p:sldId id="271" r:id="rId15"/>
    <p:sldId id="272" r:id="rId16"/>
    <p:sldId id="273" r:id="rId17"/>
    <p:sldId id="274" r:id="rId18"/>
    <p:sldId id="261" r:id="rId19"/>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3829" autoAdjust="0"/>
  </p:normalViewPr>
  <p:slideViewPr>
    <p:cSldViewPr>
      <p:cViewPr>
        <p:scale>
          <a:sx n="71" d="100"/>
          <a:sy n="71" d="100"/>
        </p:scale>
        <p:origin x="-1398" y="1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Victor\Desktop\SURVEY.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Victor\Desktop\SURVEY.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Victor\Desktop\SURVE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H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cat>
            <c:strRef>
              <c:f>工作表1!$C$17:$C$23</c:f>
              <c:strCache>
                <c:ptCount val="7"/>
                <c:pt idx="0">
                  <c:v>數學/科學</c:v>
                </c:pt>
                <c:pt idx="1">
                  <c:v>語文科</c:v>
                </c:pt>
                <c:pt idx="2">
                  <c:v>人文社會科</c:v>
                </c:pt>
                <c:pt idx="3">
                  <c:v>商科</c:v>
                </c:pt>
                <c:pt idx="4">
                  <c:v>法律</c:v>
                </c:pt>
                <c:pt idx="5">
                  <c:v>工程</c:v>
                </c:pt>
                <c:pt idx="6">
                  <c:v>醫學及護理</c:v>
                </c:pt>
              </c:strCache>
            </c:strRef>
          </c:cat>
          <c:val>
            <c:numRef>
              <c:f>工作表1!$D$17:$D$23</c:f>
              <c:numCache>
                <c:formatCode>General</c:formatCode>
                <c:ptCount val="7"/>
                <c:pt idx="0">
                  <c:v>88</c:v>
                </c:pt>
                <c:pt idx="1">
                  <c:v>78</c:v>
                </c:pt>
                <c:pt idx="2">
                  <c:v>50</c:v>
                </c:pt>
                <c:pt idx="3">
                  <c:v>129</c:v>
                </c:pt>
                <c:pt idx="4">
                  <c:v>11</c:v>
                </c:pt>
                <c:pt idx="5">
                  <c:v>24</c:v>
                </c:pt>
                <c:pt idx="6">
                  <c:v>17</c:v>
                </c:pt>
              </c:numCache>
            </c:numRef>
          </c:val>
        </c:ser>
        <c:dLbls>
          <c:showLegendKey val="0"/>
          <c:showVal val="0"/>
          <c:showCatName val="0"/>
          <c:showSerName val="0"/>
          <c:showPercent val="0"/>
          <c:showBubbleSize val="0"/>
        </c:dLbls>
        <c:gapWidth val="150"/>
        <c:axId val="100673024"/>
        <c:axId val="100681984"/>
      </c:barChart>
      <c:catAx>
        <c:axId val="100673024"/>
        <c:scaling>
          <c:orientation val="minMax"/>
        </c:scaling>
        <c:delete val="0"/>
        <c:axPos val="l"/>
        <c:majorTickMark val="out"/>
        <c:minorTickMark val="none"/>
        <c:tickLblPos val="nextTo"/>
        <c:crossAx val="100681984"/>
        <c:crosses val="autoZero"/>
        <c:auto val="1"/>
        <c:lblAlgn val="ctr"/>
        <c:lblOffset val="100"/>
        <c:noMultiLvlLbl val="0"/>
      </c:catAx>
      <c:valAx>
        <c:axId val="100681984"/>
        <c:scaling>
          <c:orientation val="minMax"/>
        </c:scaling>
        <c:delete val="1"/>
        <c:axPos val="b"/>
        <c:majorGridlines/>
        <c:numFmt formatCode="General" sourceLinked="1"/>
        <c:majorTickMark val="out"/>
        <c:minorTickMark val="none"/>
        <c:tickLblPos val="nextTo"/>
        <c:crossAx val="100673024"/>
        <c:crosses val="autoZero"/>
        <c:crossBetween val="between"/>
      </c:valAx>
    </c:plotArea>
    <c:plotVisOnly val="1"/>
    <c:dispBlanksAs val="gap"/>
    <c:showDLblsOverMax val="0"/>
  </c:chart>
  <c:txPr>
    <a:bodyPr/>
    <a:lstStyle/>
    <a:p>
      <a:pPr>
        <a:defRPr sz="1200"/>
      </a:pPr>
      <a:endParaRPr lang="zh-HK"/>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H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cat>
            <c:strRef>
              <c:f>工作表3!$K$5:$K$26</c:f>
              <c:strCache>
                <c:ptCount val="22"/>
                <c:pt idx="0">
                  <c:v>專業技能訓練</c:v>
                </c:pt>
                <c:pt idx="1">
                  <c:v>文憑/證書/學位</c:v>
                </c:pt>
                <c:pt idx="2">
                  <c:v>非本地大學升學/交換生</c:v>
                </c:pt>
                <c:pt idx="3">
                  <c:v>就業支援</c:v>
                </c:pt>
                <c:pt idx="4">
                  <c:v>生涯規劃講座</c:v>
                </c:pt>
                <c:pt idx="5">
                  <c:v>職業性向測試/工作坊</c:v>
                </c:pt>
                <c:pt idx="6">
                  <c:v>職業講座/座談會</c:v>
                </c:pt>
                <c:pt idx="7">
                  <c:v>升學講座</c:v>
                </c:pt>
                <c:pt idx="8">
                  <c:v>面試技巧班</c:v>
                </c:pt>
                <c:pt idx="9">
                  <c:v>企業/機構參觀</c:v>
                </c:pt>
                <c:pt idx="10">
                  <c:v>實習體驗</c:v>
                </c:pt>
                <c:pt idx="11">
                  <c:v>外地參觀考察</c:v>
                </c:pt>
                <c:pt idx="12">
                  <c:v>師友同行計劃</c:v>
                </c:pt>
                <c:pt idx="13">
                  <c:v>訓練營</c:v>
                </c:pt>
                <c:pt idx="14">
                  <c:v>模擬放榜工作坊</c:v>
                </c:pt>
                <c:pt idx="15">
                  <c:v>設計/創意訓練</c:v>
                </c:pt>
                <c:pt idx="16">
                  <c:v>營商能力訓練</c:v>
                </c:pt>
                <c:pt idx="17">
                  <c:v>可持續發展思維訓練</c:v>
                </c:pt>
                <c:pt idx="18">
                  <c:v>可持續技術培訓</c:v>
                </c:pt>
                <c:pt idx="19">
                  <c:v>業界網絡拓展機會</c:v>
                </c:pt>
                <c:pt idx="20">
                  <c:v>沒有</c:v>
                </c:pt>
                <c:pt idx="21">
                  <c:v>其他</c:v>
                </c:pt>
              </c:strCache>
            </c:strRef>
          </c:cat>
          <c:val>
            <c:numRef>
              <c:f>工作表3!$L$5:$L$26</c:f>
              <c:numCache>
                <c:formatCode>General</c:formatCode>
                <c:ptCount val="22"/>
                <c:pt idx="0">
                  <c:v>54</c:v>
                </c:pt>
                <c:pt idx="1">
                  <c:v>132</c:v>
                </c:pt>
                <c:pt idx="2">
                  <c:v>40</c:v>
                </c:pt>
                <c:pt idx="3">
                  <c:v>27</c:v>
                </c:pt>
                <c:pt idx="4">
                  <c:v>40</c:v>
                </c:pt>
                <c:pt idx="5">
                  <c:v>45</c:v>
                </c:pt>
                <c:pt idx="6">
                  <c:v>62</c:v>
                </c:pt>
                <c:pt idx="7">
                  <c:v>69</c:v>
                </c:pt>
                <c:pt idx="8">
                  <c:v>39</c:v>
                </c:pt>
                <c:pt idx="9">
                  <c:v>50</c:v>
                </c:pt>
                <c:pt idx="10">
                  <c:v>80</c:v>
                </c:pt>
                <c:pt idx="11">
                  <c:v>46</c:v>
                </c:pt>
                <c:pt idx="12">
                  <c:v>27</c:v>
                </c:pt>
                <c:pt idx="13">
                  <c:v>53</c:v>
                </c:pt>
                <c:pt idx="14">
                  <c:v>12</c:v>
                </c:pt>
                <c:pt idx="15">
                  <c:v>17</c:v>
                </c:pt>
                <c:pt idx="16">
                  <c:v>14</c:v>
                </c:pt>
                <c:pt idx="17">
                  <c:v>13</c:v>
                </c:pt>
                <c:pt idx="18">
                  <c:v>10</c:v>
                </c:pt>
                <c:pt idx="19">
                  <c:v>18</c:v>
                </c:pt>
                <c:pt idx="20">
                  <c:v>40</c:v>
                </c:pt>
                <c:pt idx="21">
                  <c:v>1</c:v>
                </c:pt>
              </c:numCache>
            </c:numRef>
          </c:val>
        </c:ser>
        <c:dLbls>
          <c:showLegendKey val="0"/>
          <c:showVal val="0"/>
          <c:showCatName val="0"/>
          <c:showSerName val="0"/>
          <c:showPercent val="0"/>
          <c:showBubbleSize val="0"/>
        </c:dLbls>
        <c:gapWidth val="150"/>
        <c:axId val="113407872"/>
        <c:axId val="113455104"/>
      </c:barChart>
      <c:catAx>
        <c:axId val="113407872"/>
        <c:scaling>
          <c:orientation val="minMax"/>
        </c:scaling>
        <c:delete val="0"/>
        <c:axPos val="l"/>
        <c:majorTickMark val="out"/>
        <c:minorTickMark val="none"/>
        <c:tickLblPos val="nextTo"/>
        <c:txPr>
          <a:bodyPr/>
          <a:lstStyle/>
          <a:p>
            <a:pPr>
              <a:defRPr sz="1000"/>
            </a:pPr>
            <a:endParaRPr lang="zh-HK"/>
          </a:p>
        </c:txPr>
        <c:crossAx val="113455104"/>
        <c:crosses val="autoZero"/>
        <c:auto val="1"/>
        <c:lblAlgn val="ctr"/>
        <c:lblOffset val="100"/>
        <c:noMultiLvlLbl val="0"/>
      </c:catAx>
      <c:valAx>
        <c:axId val="113455104"/>
        <c:scaling>
          <c:orientation val="minMax"/>
        </c:scaling>
        <c:delete val="1"/>
        <c:axPos val="b"/>
        <c:majorGridlines/>
        <c:numFmt formatCode="General" sourceLinked="1"/>
        <c:majorTickMark val="out"/>
        <c:minorTickMark val="none"/>
        <c:tickLblPos val="nextTo"/>
        <c:crossAx val="113407872"/>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H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cat>
            <c:strRef>
              <c:f>工作表4!$A$1:$A$22</c:f>
              <c:strCache>
                <c:ptCount val="22"/>
                <c:pt idx="0">
                  <c:v>專業技能訓練</c:v>
                </c:pt>
                <c:pt idx="1">
                  <c:v>文憑/證書/學位</c:v>
                </c:pt>
                <c:pt idx="2">
                  <c:v>非本地大學升學/交換生</c:v>
                </c:pt>
                <c:pt idx="3">
                  <c:v>就業支援</c:v>
                </c:pt>
                <c:pt idx="4">
                  <c:v>生涯規劃講座</c:v>
                </c:pt>
                <c:pt idx="5">
                  <c:v>職業性向測試/工作坊</c:v>
                </c:pt>
                <c:pt idx="6">
                  <c:v>職業講座/座談會</c:v>
                </c:pt>
                <c:pt idx="7">
                  <c:v>升學講座</c:v>
                </c:pt>
                <c:pt idx="8">
                  <c:v>面試技巧班</c:v>
                </c:pt>
                <c:pt idx="9">
                  <c:v>企業/機構參觀</c:v>
                </c:pt>
                <c:pt idx="10">
                  <c:v>實習體驗</c:v>
                </c:pt>
                <c:pt idx="11">
                  <c:v>外地參觀考察</c:v>
                </c:pt>
                <c:pt idx="12">
                  <c:v>師友同行計劃</c:v>
                </c:pt>
                <c:pt idx="13">
                  <c:v>訓練營</c:v>
                </c:pt>
                <c:pt idx="14">
                  <c:v>模擬放榜工作坊</c:v>
                </c:pt>
                <c:pt idx="15">
                  <c:v>設計/創意訓練</c:v>
                </c:pt>
                <c:pt idx="16">
                  <c:v>營商能力訓練</c:v>
                </c:pt>
                <c:pt idx="17">
                  <c:v>可持續發展思維訓練</c:v>
                </c:pt>
                <c:pt idx="18">
                  <c:v>可持續技術培訓</c:v>
                </c:pt>
                <c:pt idx="19">
                  <c:v>業界網絡拓展機會</c:v>
                </c:pt>
                <c:pt idx="20">
                  <c:v>沒有</c:v>
                </c:pt>
                <c:pt idx="21">
                  <c:v>其他</c:v>
                </c:pt>
              </c:strCache>
            </c:strRef>
          </c:cat>
          <c:val>
            <c:numRef>
              <c:f>工作表4!$B$1:$B$22</c:f>
              <c:numCache>
                <c:formatCode>General</c:formatCode>
                <c:ptCount val="22"/>
                <c:pt idx="0">
                  <c:v>83</c:v>
                </c:pt>
                <c:pt idx="1">
                  <c:v>82</c:v>
                </c:pt>
                <c:pt idx="2">
                  <c:v>13</c:v>
                </c:pt>
                <c:pt idx="3">
                  <c:v>14</c:v>
                </c:pt>
                <c:pt idx="4">
                  <c:v>13</c:v>
                </c:pt>
                <c:pt idx="5">
                  <c:v>23</c:v>
                </c:pt>
                <c:pt idx="6">
                  <c:v>35</c:v>
                </c:pt>
                <c:pt idx="7">
                  <c:v>12</c:v>
                </c:pt>
                <c:pt idx="8">
                  <c:v>12</c:v>
                </c:pt>
                <c:pt idx="9">
                  <c:v>46</c:v>
                </c:pt>
                <c:pt idx="10">
                  <c:v>15</c:v>
                </c:pt>
                <c:pt idx="11">
                  <c:v>32</c:v>
                </c:pt>
                <c:pt idx="12">
                  <c:v>11</c:v>
                </c:pt>
                <c:pt idx="13">
                  <c:v>33</c:v>
                </c:pt>
                <c:pt idx="14">
                  <c:v>4</c:v>
                </c:pt>
                <c:pt idx="15">
                  <c:v>19</c:v>
                </c:pt>
                <c:pt idx="16">
                  <c:v>24</c:v>
                </c:pt>
                <c:pt idx="17">
                  <c:v>25</c:v>
                </c:pt>
                <c:pt idx="18">
                  <c:v>32</c:v>
                </c:pt>
                <c:pt idx="19">
                  <c:v>32</c:v>
                </c:pt>
                <c:pt idx="20">
                  <c:v>71</c:v>
                </c:pt>
                <c:pt idx="21">
                  <c:v>1</c:v>
                </c:pt>
              </c:numCache>
            </c:numRef>
          </c:val>
        </c:ser>
        <c:dLbls>
          <c:showLegendKey val="0"/>
          <c:showVal val="0"/>
          <c:showCatName val="0"/>
          <c:showSerName val="0"/>
          <c:showPercent val="0"/>
          <c:showBubbleSize val="0"/>
        </c:dLbls>
        <c:gapWidth val="150"/>
        <c:axId val="113416448"/>
        <c:axId val="113457792"/>
      </c:barChart>
      <c:catAx>
        <c:axId val="113416448"/>
        <c:scaling>
          <c:orientation val="minMax"/>
        </c:scaling>
        <c:delete val="0"/>
        <c:axPos val="l"/>
        <c:majorTickMark val="out"/>
        <c:minorTickMark val="none"/>
        <c:tickLblPos val="nextTo"/>
        <c:txPr>
          <a:bodyPr/>
          <a:lstStyle/>
          <a:p>
            <a:pPr>
              <a:defRPr sz="900"/>
            </a:pPr>
            <a:endParaRPr lang="zh-HK"/>
          </a:p>
        </c:txPr>
        <c:crossAx val="113457792"/>
        <c:crosses val="autoZero"/>
        <c:auto val="1"/>
        <c:lblAlgn val="ctr"/>
        <c:lblOffset val="100"/>
        <c:noMultiLvlLbl val="0"/>
      </c:catAx>
      <c:valAx>
        <c:axId val="113457792"/>
        <c:scaling>
          <c:orientation val="minMax"/>
        </c:scaling>
        <c:delete val="1"/>
        <c:axPos val="b"/>
        <c:majorGridlines/>
        <c:numFmt formatCode="General" sourceLinked="1"/>
        <c:majorTickMark val="out"/>
        <c:minorTickMark val="none"/>
        <c:tickLblPos val="nextTo"/>
        <c:crossAx val="113416448"/>
        <c:crosses val="autoZero"/>
        <c:crossBetween val="between"/>
      </c:valAx>
    </c:plotArea>
    <c:plotVisOnly val="1"/>
    <c:dispBlanksAs val="gap"/>
    <c:showDLblsOverMax val="0"/>
  </c:chart>
  <c:txPr>
    <a:bodyPr/>
    <a:lstStyle/>
    <a:p>
      <a:pPr>
        <a:defRPr sz="800"/>
      </a:pPr>
      <a:endParaRPr lang="zh-HK"/>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0.31765</cdr:x>
      <cdr:y>0.07192</cdr:y>
    </cdr:from>
    <cdr:to>
      <cdr:x>0.48235</cdr:x>
      <cdr:y>0.17979</cdr:y>
    </cdr:to>
    <cdr:sp macro="" textlink="">
      <cdr:nvSpPr>
        <cdr:cNvPr id="2" name="文字方塊 1"/>
        <cdr:cNvSpPr txBox="1"/>
      </cdr:nvSpPr>
      <cdr:spPr>
        <a:xfrm xmlns:a="http://schemas.openxmlformats.org/drawingml/2006/main">
          <a:off x="1944216" y="288032"/>
          <a:ext cx="1008112"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zh-HK" altLang="en-US" sz="1100" dirty="0"/>
        </a:p>
      </cdr:txBody>
    </cdr:sp>
  </cdr:relSizeAnchor>
  <cdr:relSizeAnchor xmlns:cdr="http://schemas.openxmlformats.org/drawingml/2006/chartDrawing">
    <cdr:from>
      <cdr:x>0.67059</cdr:x>
      <cdr:y>0.863</cdr:y>
    </cdr:from>
    <cdr:to>
      <cdr:x>0.84706</cdr:x>
      <cdr:y>0.9529</cdr:y>
    </cdr:to>
    <cdr:sp macro="" textlink="">
      <cdr:nvSpPr>
        <cdr:cNvPr id="3" name="文字方塊 2"/>
        <cdr:cNvSpPr txBox="1"/>
      </cdr:nvSpPr>
      <cdr:spPr>
        <a:xfrm xmlns:a="http://schemas.openxmlformats.org/drawingml/2006/main">
          <a:off x="4104456" y="3456384"/>
          <a:ext cx="1080120"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TW" sz="2000" dirty="0" smtClean="0"/>
            <a:t>33.8%</a:t>
          </a:r>
          <a:endParaRPr lang="zh-HK" altLang="en-US" sz="2000" dirty="0"/>
        </a:p>
      </cdr:txBody>
    </cdr:sp>
  </cdr:relSizeAnchor>
  <cdr:relSizeAnchor xmlns:cdr="http://schemas.openxmlformats.org/drawingml/2006/chartDrawing">
    <cdr:from>
      <cdr:x>0.6</cdr:x>
      <cdr:y>0.71917</cdr:y>
    </cdr:from>
    <cdr:to>
      <cdr:x>0.77647</cdr:x>
      <cdr:y>0.80907</cdr:y>
    </cdr:to>
    <cdr:sp macro="" textlink="">
      <cdr:nvSpPr>
        <cdr:cNvPr id="4" name="文字方塊 1"/>
        <cdr:cNvSpPr txBox="1"/>
      </cdr:nvSpPr>
      <cdr:spPr>
        <a:xfrm xmlns:a="http://schemas.openxmlformats.org/drawingml/2006/main">
          <a:off x="3672408" y="2880320"/>
          <a:ext cx="1080120" cy="3600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TW" sz="2000" dirty="0" smtClean="0"/>
            <a:t>30%</a:t>
          </a:r>
          <a:endParaRPr lang="zh-HK" altLang="en-US" sz="20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6D9D4A-4EDA-4DD8-AA46-FE9796859E39}" type="datetimeFigureOut">
              <a:rPr lang="zh-HK" altLang="en-US" smtClean="0"/>
              <a:t>22/3/2017</a:t>
            </a:fld>
            <a:endParaRPr lang="zh-HK"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6CAFA6-00E7-4CAE-BC78-543665BE51ED}" type="slidenum">
              <a:rPr lang="zh-HK" altLang="en-US" smtClean="0"/>
              <a:t>‹#›</a:t>
            </a:fld>
            <a:endParaRPr lang="zh-HK" altLang="en-US"/>
          </a:p>
        </p:txBody>
      </p:sp>
    </p:spTree>
    <p:extLst>
      <p:ext uri="{BB962C8B-B14F-4D97-AF65-F5344CB8AC3E}">
        <p14:creationId xmlns:p14="http://schemas.microsoft.com/office/powerpoint/2010/main" val="305242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8E6CAFA6-00E7-4CAE-BC78-543665BE51ED}" type="slidenum">
              <a:rPr lang="zh-HK" altLang="en-US" smtClean="0"/>
              <a:t>11</a:t>
            </a:fld>
            <a:endParaRPr lang="zh-HK" altLang="en-US"/>
          </a:p>
        </p:txBody>
      </p:sp>
    </p:spTree>
    <p:extLst>
      <p:ext uri="{BB962C8B-B14F-4D97-AF65-F5344CB8AC3E}">
        <p14:creationId xmlns:p14="http://schemas.microsoft.com/office/powerpoint/2010/main" val="4185624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投影片圖像版面配置區 1"/>
          <p:cNvSpPr>
            <a:spLocks noGrp="1" noRot="1" noChangeAspect="1" noTextEdit="1"/>
          </p:cNvSpPr>
          <p:nvPr>
            <p:ph type="sldImg"/>
          </p:nvPr>
        </p:nvSpPr>
        <p:spPr bwMode="auto">
          <a:xfrm>
            <a:off x="1603375" y="703263"/>
            <a:ext cx="4625975" cy="3468687"/>
          </a:xfrm>
          <a:solidFill>
            <a:srgbClr val="CFE7F5"/>
          </a:solidFill>
          <a:ln w="25400">
            <a:solidFill>
              <a:srgbClr val="808080"/>
            </a:solidFill>
            <a:miter lim="800000"/>
            <a:headEnd/>
            <a:tailEnd/>
          </a:ln>
        </p:spPr>
      </p:sp>
      <p:sp>
        <p:nvSpPr>
          <p:cNvPr id="74755" name="備忘稿版面配置區 2"/>
          <p:cNvSpPr>
            <a:spLocks noGrp="1"/>
          </p:cNvSpPr>
          <p:nvPr>
            <p:ph type="body" sz="quarter" idx="1"/>
          </p:nvPr>
        </p:nvSpPr>
        <p:spPr bwMode="auto">
          <a:xfrm>
            <a:off x="783863" y="4394553"/>
            <a:ext cx="6264503" cy="416525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HK"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defRPr>
                <a:latin typeface="微軟正黑體" pitchFamily="34" charset="-120"/>
                <a:ea typeface="微軟正黑體" pitchFamily="34" charset="-120"/>
              </a:defRPr>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微軟正黑體" pitchFamily="34" charset="-120"/>
                <a:ea typeface="微軟正黑體"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atin typeface="微軟正黑體" pitchFamily="34" charset="-120"/>
                <a:ea typeface="微軟正黑體" pitchFamily="34" charset="-120"/>
              </a:defRPr>
            </a:lvl1pPr>
          </a:lstStyle>
          <a:p>
            <a:fld id="{CD8E215E-A11F-4C5B-9DF6-2137C9EDE6FD}" type="datetimeFigureOut">
              <a:rPr lang="zh-TW" altLang="en-US" smtClean="0"/>
              <a:pPr/>
              <a:t>2017/3/22</a:t>
            </a:fld>
            <a:endParaRPr lang="zh-TW" altLang="en-US"/>
          </a:p>
        </p:txBody>
      </p:sp>
      <p:sp>
        <p:nvSpPr>
          <p:cNvPr id="5" name="頁尾版面配置區 4"/>
          <p:cNvSpPr>
            <a:spLocks noGrp="1"/>
          </p:cNvSpPr>
          <p:nvPr>
            <p:ph type="ftr" sz="quarter" idx="11"/>
          </p:nvPr>
        </p:nvSpPr>
        <p:spPr/>
        <p:txBody>
          <a:bodyPr/>
          <a:lstStyle>
            <a:lvl1pPr>
              <a:defRPr>
                <a:latin typeface="微軟正黑體" pitchFamily="34" charset="-120"/>
                <a:ea typeface="微軟正黑體" pitchFamily="34" charset="-120"/>
              </a:defRPr>
            </a:lvl1pPr>
          </a:lstStyle>
          <a:p>
            <a:endParaRPr lang="zh-TW" altLang="en-US"/>
          </a:p>
        </p:txBody>
      </p:sp>
      <p:sp>
        <p:nvSpPr>
          <p:cNvPr id="6" name="投影片編號版面配置區 5"/>
          <p:cNvSpPr>
            <a:spLocks noGrp="1"/>
          </p:cNvSpPr>
          <p:nvPr>
            <p:ph type="sldNum" sz="quarter" idx="12"/>
          </p:nvPr>
        </p:nvSpPr>
        <p:spPr/>
        <p:txBody>
          <a:bodyPr/>
          <a:lstStyle>
            <a:lvl1pPr>
              <a:defRPr>
                <a:latin typeface="微軟正黑體" pitchFamily="34" charset="-120"/>
                <a:ea typeface="微軟正黑體" pitchFamily="34" charset="-120"/>
              </a:defRPr>
            </a:lvl1pPr>
          </a:lstStyle>
          <a:p>
            <a:fld id="{001C13E5-DF39-4B4D-9FBD-66A8D85231CA}" type="slidenum">
              <a:rPr lang="zh-TW" altLang="en-US" smtClean="0"/>
              <a:pPr/>
              <a:t>‹#›</a:t>
            </a:fld>
            <a:endParaRPr lang="zh-TW" altLang="en-US"/>
          </a:p>
        </p:txBody>
      </p:sp>
    </p:spTree>
    <p:extLst>
      <p:ext uri="{BB962C8B-B14F-4D97-AF65-F5344CB8AC3E}">
        <p14:creationId xmlns:p14="http://schemas.microsoft.com/office/powerpoint/2010/main" val="3525581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CD8E215E-A11F-4C5B-9DF6-2137C9EDE6FD}" type="datetimeFigureOut">
              <a:rPr lang="zh-TW" altLang="en-US" smtClean="0"/>
              <a:t>2017/3/22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01C13E5-DF39-4B4D-9FBD-66A8D85231CA}" type="slidenum">
              <a:rPr lang="zh-TW" altLang="en-US" smtClean="0"/>
              <a:t>‹#›</a:t>
            </a:fld>
            <a:endParaRPr lang="zh-TW" altLang="en-US"/>
          </a:p>
        </p:txBody>
      </p:sp>
    </p:spTree>
    <p:extLst>
      <p:ext uri="{BB962C8B-B14F-4D97-AF65-F5344CB8AC3E}">
        <p14:creationId xmlns:p14="http://schemas.microsoft.com/office/powerpoint/2010/main" val="589797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D8E215E-A11F-4C5B-9DF6-2137C9EDE6FD}" type="datetimeFigureOut">
              <a:rPr lang="zh-TW" altLang="en-US" smtClean="0"/>
              <a:t>2017/3/22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01C13E5-DF39-4B4D-9FBD-66A8D85231CA}" type="slidenum">
              <a:rPr lang="zh-TW" altLang="en-US" smtClean="0"/>
              <a:t>‹#›</a:t>
            </a:fld>
            <a:endParaRPr lang="zh-TW" altLang="en-US"/>
          </a:p>
        </p:txBody>
      </p:sp>
    </p:spTree>
    <p:extLst>
      <p:ext uri="{BB962C8B-B14F-4D97-AF65-F5344CB8AC3E}">
        <p14:creationId xmlns:p14="http://schemas.microsoft.com/office/powerpoint/2010/main" val="3473745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D8E215E-A11F-4C5B-9DF6-2137C9EDE6FD}" type="datetimeFigureOut">
              <a:rPr lang="zh-TW" altLang="en-US" smtClean="0"/>
              <a:t>2017/3/22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01C13E5-DF39-4B4D-9FBD-66A8D85231CA}" type="slidenum">
              <a:rPr lang="zh-TW" altLang="en-US" smtClean="0"/>
              <a:t>‹#›</a:t>
            </a:fld>
            <a:endParaRPr lang="zh-TW" altLang="en-US"/>
          </a:p>
        </p:txBody>
      </p:sp>
    </p:spTree>
    <p:extLst>
      <p:ext uri="{BB962C8B-B14F-4D97-AF65-F5344CB8AC3E}">
        <p14:creationId xmlns:p14="http://schemas.microsoft.com/office/powerpoint/2010/main" val="4166989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2276872"/>
            <a:ext cx="8219256" cy="3849291"/>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p>
            <a:fld id="{CD8E215E-A11F-4C5B-9DF6-2137C9EDE6FD}" type="datetimeFigureOut">
              <a:rPr lang="zh-TW" altLang="en-US" smtClean="0"/>
              <a:t>2017/3/22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01C13E5-DF39-4B4D-9FBD-66A8D85231CA}" type="slidenum">
              <a:rPr lang="zh-TW" altLang="en-US" smtClean="0"/>
              <a:t>‹#›</a:t>
            </a:fld>
            <a:endParaRPr lang="zh-TW" altLang="en-US"/>
          </a:p>
        </p:txBody>
      </p:sp>
      <p:sp>
        <p:nvSpPr>
          <p:cNvPr id="7" name="標題 1"/>
          <p:cNvSpPr>
            <a:spLocks noGrp="1"/>
          </p:cNvSpPr>
          <p:nvPr>
            <p:ph type="title"/>
          </p:nvPr>
        </p:nvSpPr>
        <p:spPr>
          <a:xfrm>
            <a:off x="457200" y="1196752"/>
            <a:ext cx="8229600" cy="864096"/>
          </a:xfrm>
        </p:spPr>
        <p:txBody>
          <a:bodyPr/>
          <a:lstStyle/>
          <a:p>
            <a:r>
              <a:rPr lang="zh-TW" altLang="en-US" dirty="0" smtClean="0"/>
              <a:t>按一下以編輯母片標題樣式</a:t>
            </a:r>
            <a:endParaRPr lang="zh-TW" altLang="en-US" dirty="0"/>
          </a:p>
        </p:txBody>
      </p:sp>
    </p:spTree>
    <p:extLst>
      <p:ext uri="{BB962C8B-B14F-4D97-AF65-F5344CB8AC3E}">
        <p14:creationId xmlns:p14="http://schemas.microsoft.com/office/powerpoint/2010/main" val="2647320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96752"/>
            <a:ext cx="8219256" cy="4929411"/>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p>
            <a:fld id="{CD8E215E-A11F-4C5B-9DF6-2137C9EDE6FD}" type="datetimeFigureOut">
              <a:rPr lang="zh-TW" altLang="en-US" smtClean="0"/>
              <a:t>2017/3/22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01C13E5-DF39-4B4D-9FBD-66A8D85231CA}" type="slidenum">
              <a:rPr lang="zh-TW" altLang="en-US" smtClean="0"/>
              <a:t>‹#›</a:t>
            </a:fld>
            <a:endParaRPr lang="zh-TW" altLang="en-US"/>
          </a:p>
        </p:txBody>
      </p:sp>
    </p:spTree>
    <p:extLst>
      <p:ext uri="{BB962C8B-B14F-4D97-AF65-F5344CB8AC3E}">
        <p14:creationId xmlns:p14="http://schemas.microsoft.com/office/powerpoint/2010/main" val="2188920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CD8E215E-A11F-4C5B-9DF6-2137C9EDE6FD}" type="datetimeFigureOut">
              <a:rPr lang="zh-TW" altLang="en-US" smtClean="0"/>
              <a:t>2017/3/22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01C13E5-DF39-4B4D-9FBD-66A8D85231CA}" type="slidenum">
              <a:rPr lang="zh-TW" altLang="en-US" smtClean="0"/>
              <a:t>‹#›</a:t>
            </a:fld>
            <a:endParaRPr lang="zh-TW" altLang="en-US"/>
          </a:p>
        </p:txBody>
      </p:sp>
    </p:spTree>
    <p:extLst>
      <p:ext uri="{BB962C8B-B14F-4D97-AF65-F5344CB8AC3E}">
        <p14:creationId xmlns:p14="http://schemas.microsoft.com/office/powerpoint/2010/main" val="3954266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CD8E215E-A11F-4C5B-9DF6-2137C9EDE6FD}" type="datetimeFigureOut">
              <a:rPr lang="zh-TW" altLang="en-US" smtClean="0"/>
              <a:t>2017/3/22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01C13E5-DF39-4B4D-9FBD-66A8D85231CA}" type="slidenum">
              <a:rPr lang="zh-TW" altLang="en-US" smtClean="0"/>
              <a:t>‹#›</a:t>
            </a:fld>
            <a:endParaRPr lang="zh-TW" altLang="en-US"/>
          </a:p>
        </p:txBody>
      </p:sp>
    </p:spTree>
    <p:extLst>
      <p:ext uri="{BB962C8B-B14F-4D97-AF65-F5344CB8AC3E}">
        <p14:creationId xmlns:p14="http://schemas.microsoft.com/office/powerpoint/2010/main" val="4025181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CD8E215E-A11F-4C5B-9DF6-2137C9EDE6FD}" type="datetimeFigureOut">
              <a:rPr lang="zh-TW" altLang="en-US" smtClean="0"/>
              <a:t>2017/3/22</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001C13E5-DF39-4B4D-9FBD-66A8D85231CA}" type="slidenum">
              <a:rPr lang="zh-TW" altLang="en-US" smtClean="0"/>
              <a:t>‹#›</a:t>
            </a:fld>
            <a:endParaRPr lang="zh-TW" altLang="en-US"/>
          </a:p>
        </p:txBody>
      </p:sp>
    </p:spTree>
    <p:extLst>
      <p:ext uri="{BB962C8B-B14F-4D97-AF65-F5344CB8AC3E}">
        <p14:creationId xmlns:p14="http://schemas.microsoft.com/office/powerpoint/2010/main" val="4118421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CD8E215E-A11F-4C5B-9DF6-2137C9EDE6FD}" type="datetimeFigureOut">
              <a:rPr lang="zh-TW" altLang="en-US" smtClean="0"/>
              <a:t>2017/3/22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001C13E5-DF39-4B4D-9FBD-66A8D85231CA}" type="slidenum">
              <a:rPr lang="zh-TW" altLang="en-US" smtClean="0"/>
              <a:t>‹#›</a:t>
            </a:fld>
            <a:endParaRPr lang="zh-TW" altLang="en-US"/>
          </a:p>
        </p:txBody>
      </p:sp>
    </p:spTree>
    <p:extLst>
      <p:ext uri="{BB962C8B-B14F-4D97-AF65-F5344CB8AC3E}">
        <p14:creationId xmlns:p14="http://schemas.microsoft.com/office/powerpoint/2010/main" val="1319481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CD8E215E-A11F-4C5B-9DF6-2137C9EDE6FD}" type="datetimeFigureOut">
              <a:rPr lang="zh-TW" altLang="en-US" smtClean="0"/>
              <a:t>2017/3/22</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001C13E5-DF39-4B4D-9FBD-66A8D85231CA}" type="slidenum">
              <a:rPr lang="zh-TW" altLang="en-US" smtClean="0"/>
              <a:t>‹#›</a:t>
            </a:fld>
            <a:endParaRPr lang="zh-TW" altLang="en-US"/>
          </a:p>
        </p:txBody>
      </p:sp>
    </p:spTree>
    <p:extLst>
      <p:ext uri="{BB962C8B-B14F-4D97-AF65-F5344CB8AC3E}">
        <p14:creationId xmlns:p14="http://schemas.microsoft.com/office/powerpoint/2010/main" val="69527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CD8E215E-A11F-4C5B-9DF6-2137C9EDE6FD}" type="datetimeFigureOut">
              <a:rPr lang="zh-TW" altLang="en-US" smtClean="0"/>
              <a:t>2017/3/22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01C13E5-DF39-4B4D-9FBD-66A8D85231CA}" type="slidenum">
              <a:rPr lang="zh-TW" altLang="en-US" smtClean="0"/>
              <a:t>‹#›</a:t>
            </a:fld>
            <a:endParaRPr lang="zh-TW" altLang="en-US"/>
          </a:p>
        </p:txBody>
      </p:sp>
    </p:spTree>
    <p:extLst>
      <p:ext uri="{BB962C8B-B14F-4D97-AF65-F5344CB8AC3E}">
        <p14:creationId xmlns:p14="http://schemas.microsoft.com/office/powerpoint/2010/main" val="2953240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圖片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標題版面配置區 1"/>
          <p:cNvSpPr>
            <a:spLocks noGrp="1"/>
          </p:cNvSpPr>
          <p:nvPr>
            <p:ph type="title"/>
          </p:nvPr>
        </p:nvSpPr>
        <p:spPr>
          <a:xfrm>
            <a:off x="457200" y="1196752"/>
            <a:ext cx="8229600" cy="864096"/>
          </a:xfrm>
          <a:prstGeom prst="rect">
            <a:avLst/>
          </a:prstGeom>
        </p:spPr>
        <p:txBody>
          <a:bodyPr vert="horz" lIns="91440" tIns="45720" rIns="91440" bIns="45720" rtlCol="0" anchor="ctr">
            <a:normAutofit/>
          </a:body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457200" y="2276872"/>
            <a:ext cx="8219256" cy="3849291"/>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微軟正黑體" pitchFamily="34" charset="-120"/>
                <a:ea typeface="微軟正黑體" pitchFamily="34" charset="-120"/>
              </a:defRPr>
            </a:lvl1pPr>
          </a:lstStyle>
          <a:p>
            <a:fld id="{CD8E215E-A11F-4C5B-9DF6-2137C9EDE6FD}" type="datetimeFigureOut">
              <a:rPr lang="zh-TW" altLang="en-US" smtClean="0"/>
              <a:pPr/>
              <a:t>2017/3/22</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微軟正黑體" pitchFamily="34" charset="-120"/>
                <a:ea typeface="微軟正黑體" pitchFamily="34" charset="-120"/>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微軟正黑體" pitchFamily="34" charset="-120"/>
                <a:ea typeface="微軟正黑體" pitchFamily="34" charset="-120"/>
              </a:defRPr>
            </a:lvl1pPr>
          </a:lstStyle>
          <a:p>
            <a:fld id="{001C13E5-DF39-4B4D-9FBD-66A8D85231CA}" type="slidenum">
              <a:rPr lang="zh-TW" altLang="en-US" smtClean="0"/>
              <a:pPr/>
              <a:t>‹#›</a:t>
            </a:fld>
            <a:endParaRPr lang="zh-TW" altLang="en-US"/>
          </a:p>
        </p:txBody>
      </p:sp>
    </p:spTree>
    <p:extLst>
      <p:ext uri="{BB962C8B-B14F-4D97-AF65-F5344CB8AC3E}">
        <p14:creationId xmlns:p14="http://schemas.microsoft.com/office/powerpoint/2010/main" val="912922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3600" kern="1200">
          <a:solidFill>
            <a:schemeClr val="tx1"/>
          </a:solidFill>
          <a:latin typeface="微軟正黑體" pitchFamily="34" charset="-120"/>
          <a:ea typeface="微軟正黑體" pitchFamily="34" charset="-120"/>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微軟正黑體" pitchFamily="34" charset="-120"/>
          <a:ea typeface="微軟正黑體" pitchFamily="34" charset="-120"/>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微軟正黑體" pitchFamily="34" charset="-120"/>
          <a:ea typeface="微軟正黑體" pitchFamily="34" charset="-120"/>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微軟正黑體" pitchFamily="34" charset="-120"/>
          <a:ea typeface="微軟正黑體" pitchFamily="34" charset="-120"/>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微軟正黑體" pitchFamily="34" charset="-120"/>
          <a:ea typeface="微軟正黑體" pitchFamily="34" charset="-120"/>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Autofit/>
          </a:bodyPr>
          <a:lstStyle/>
          <a:p>
            <a:r>
              <a:rPr lang="zh-TW" altLang="en-US" sz="3200" b="1" dirty="0">
                <a:solidFill>
                  <a:srgbClr val="000000"/>
                </a:solidFill>
                <a:latin typeface="細明體" pitchFamily="49" charset="-120"/>
                <a:ea typeface="細明體" pitchFamily="49" charset="-120"/>
              </a:rPr>
              <a:t>職極人生之</a:t>
            </a:r>
            <a:br>
              <a:rPr lang="zh-TW" altLang="en-US" sz="3200" b="1" dirty="0">
                <a:solidFill>
                  <a:srgbClr val="000000"/>
                </a:solidFill>
                <a:latin typeface="細明體" pitchFamily="49" charset="-120"/>
                <a:ea typeface="細明體" pitchFamily="49" charset="-120"/>
              </a:rPr>
            </a:br>
            <a:r>
              <a:rPr lang="zh-TW" altLang="en-US" sz="3200" b="1" dirty="0">
                <a:solidFill>
                  <a:srgbClr val="000000"/>
                </a:solidFill>
                <a:latin typeface="細明體" pitchFamily="49" charset="-120"/>
                <a:ea typeface="細明體" pitchFamily="49" charset="-120"/>
              </a:rPr>
              <a:t>全港</a:t>
            </a:r>
            <a:r>
              <a:rPr lang="en-US" altLang="zh-TW" sz="3200" b="1" dirty="0">
                <a:solidFill>
                  <a:srgbClr val="000000"/>
                </a:solidFill>
                <a:latin typeface="細明體" pitchFamily="49" charset="-120"/>
                <a:ea typeface="細明體" pitchFamily="49" charset="-120"/>
              </a:rPr>
              <a:t>18</a:t>
            </a:r>
            <a:r>
              <a:rPr lang="zh-TW" altLang="en-US" sz="3200" b="1" dirty="0">
                <a:solidFill>
                  <a:srgbClr val="000000"/>
                </a:solidFill>
                <a:latin typeface="細明體" pitchFamily="49" charset="-120"/>
                <a:ea typeface="細明體" pitchFamily="49" charset="-120"/>
              </a:rPr>
              <a:t>區理想職業問卷調查</a:t>
            </a:r>
            <a:br>
              <a:rPr lang="zh-TW" altLang="en-US" sz="3200" b="1" dirty="0">
                <a:solidFill>
                  <a:srgbClr val="000000"/>
                </a:solidFill>
                <a:latin typeface="細明體" pitchFamily="49" charset="-120"/>
                <a:ea typeface="細明體" pitchFamily="49" charset="-120"/>
              </a:rPr>
            </a:br>
            <a:r>
              <a:rPr lang="zh-TW" altLang="en-US" sz="3200" b="1" dirty="0">
                <a:solidFill>
                  <a:srgbClr val="000000"/>
                </a:solidFill>
                <a:latin typeface="細明體" pitchFamily="49" charset="-120"/>
                <a:ea typeface="細明體" pitchFamily="49" charset="-120"/>
              </a:rPr>
              <a:t>問卷調查</a:t>
            </a:r>
            <a:r>
              <a:rPr lang="zh-TW" altLang="en-US" sz="3200" b="1" dirty="0">
                <a:solidFill>
                  <a:srgbClr val="000000"/>
                </a:solidFill>
                <a:latin typeface="細明體" pitchFamily="49" charset="-120"/>
                <a:ea typeface="細明體" pitchFamily="49" charset="-120"/>
              </a:rPr>
              <a:t>新聞發佈</a:t>
            </a:r>
            <a:r>
              <a:rPr lang="zh-TW" altLang="en-US" sz="3200" b="1" dirty="0">
                <a:solidFill>
                  <a:srgbClr val="000000"/>
                </a:solidFill>
                <a:latin typeface="細明體" pitchFamily="49" charset="-120"/>
                <a:ea typeface="細明體" pitchFamily="49" charset="-120"/>
              </a:rPr>
              <a:t>研討會</a:t>
            </a:r>
            <a:endParaRPr lang="zh-TW" altLang="en-US" sz="3200" b="1" dirty="0">
              <a:solidFill>
                <a:srgbClr val="000000"/>
              </a:solidFill>
              <a:latin typeface="細明體" pitchFamily="49" charset="-120"/>
              <a:ea typeface="細明體" pitchFamily="49" charset="-120"/>
            </a:endParaRPr>
          </a:p>
        </p:txBody>
      </p:sp>
      <p:sp>
        <p:nvSpPr>
          <p:cNvPr id="3" name="副標題 2"/>
          <p:cNvSpPr>
            <a:spLocks noGrp="1"/>
          </p:cNvSpPr>
          <p:nvPr>
            <p:ph type="subTitle" idx="1"/>
          </p:nvPr>
        </p:nvSpPr>
        <p:spPr>
          <a:xfrm>
            <a:off x="1371600" y="4293096"/>
            <a:ext cx="6400800" cy="1345704"/>
          </a:xfrm>
        </p:spPr>
        <p:txBody>
          <a:bodyPr/>
          <a:lstStyle/>
          <a:p>
            <a:r>
              <a:rPr lang="en-US" altLang="zh-TW" dirty="0" smtClean="0"/>
              <a:t>2017</a:t>
            </a:r>
            <a:r>
              <a:rPr lang="zh-TW" altLang="en-US" dirty="0" smtClean="0"/>
              <a:t>年</a:t>
            </a:r>
            <a:r>
              <a:rPr lang="en-US" altLang="zh-TW" dirty="0" smtClean="0"/>
              <a:t>4</a:t>
            </a:r>
            <a:r>
              <a:rPr lang="zh-TW" altLang="en-US" dirty="0" smtClean="0"/>
              <a:t>月</a:t>
            </a:r>
            <a:r>
              <a:rPr lang="en-US" altLang="zh-TW" dirty="0" smtClean="0"/>
              <a:t>9</a:t>
            </a:r>
            <a:r>
              <a:rPr lang="zh-TW" altLang="en-US" dirty="0" smtClean="0"/>
              <a:t>日</a:t>
            </a:r>
            <a:endParaRPr lang="zh-TW" altLang="en-US" dirty="0"/>
          </a:p>
        </p:txBody>
      </p:sp>
      <p:pic>
        <p:nvPicPr>
          <p:cNvPr id="4" name="Picture 5" descr="2017 CD Project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203848" y="3905225"/>
            <a:ext cx="2771775" cy="2147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80611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fontScale="90000"/>
          </a:bodyPr>
          <a:lstStyle/>
          <a:p>
            <a:r>
              <a:rPr lang="zh-TW" altLang="zh-HK" b="1" dirty="0" smtClean="0">
                <a:solidFill>
                  <a:srgbClr val="000000"/>
                </a:solidFill>
                <a:latin typeface="細明體" pitchFamily="49" charset="-120"/>
                <a:ea typeface="細明體" pitchFamily="49" charset="-120"/>
              </a:rPr>
              <a:t>問題</a:t>
            </a:r>
            <a:r>
              <a:rPr lang="en-US" altLang="zh-TW" b="1" dirty="0" smtClean="0">
                <a:solidFill>
                  <a:srgbClr val="000000"/>
                </a:solidFill>
                <a:latin typeface="細明體" pitchFamily="49" charset="-120"/>
                <a:ea typeface="細明體" pitchFamily="49" charset="-120"/>
              </a:rPr>
              <a:t>4</a:t>
            </a:r>
            <a:r>
              <a:rPr lang="en-US" altLang="zh-HK" b="1" dirty="0" smtClean="0">
                <a:solidFill>
                  <a:srgbClr val="000000"/>
                </a:solidFill>
                <a:latin typeface="細明體" pitchFamily="49" charset="-120"/>
                <a:ea typeface="細明體" pitchFamily="49" charset="-120"/>
              </a:rPr>
              <a:t>:</a:t>
            </a:r>
            <a:r>
              <a:rPr lang="zh-TW" altLang="en-US" b="1" dirty="0" smtClean="0">
                <a:solidFill>
                  <a:srgbClr val="000000"/>
                </a:solidFill>
                <a:latin typeface="細明體" pitchFamily="49" charset="-120"/>
                <a:ea typeface="細明體" pitchFamily="49" charset="-120"/>
              </a:rPr>
              <a:t>你</a:t>
            </a:r>
            <a:r>
              <a:rPr lang="zh-TW" altLang="en-US" dirty="0" smtClean="0">
                <a:latin typeface="新細明體" pitchFamily="18" charset="-120"/>
              </a:rPr>
              <a:t>現在</a:t>
            </a:r>
            <a:r>
              <a:rPr lang="zh-TW" altLang="en-US" dirty="0">
                <a:latin typeface="新細明體" pitchFamily="18" charset="-120"/>
              </a:rPr>
              <a:t>的職業跟理想的</a:t>
            </a:r>
            <a:r>
              <a:rPr lang="zh-TW" altLang="en-US" dirty="0" smtClean="0">
                <a:latin typeface="新細明體" pitchFamily="18" charset="-120"/>
              </a:rPr>
              <a:t>職業是否一樣</a:t>
            </a:r>
            <a:r>
              <a:rPr lang="en-US" altLang="zh-TW" b="1" dirty="0" smtClean="0">
                <a:solidFill>
                  <a:srgbClr val="000000"/>
                </a:solidFill>
                <a:latin typeface="細明體" pitchFamily="49" charset="-120"/>
                <a:ea typeface="細明體" pitchFamily="49" charset="-120"/>
              </a:rPr>
              <a:t>?</a:t>
            </a:r>
            <a:endParaRPr lang="zh-HK" altLang="en-US" dirty="0"/>
          </a:p>
        </p:txBody>
      </p:sp>
      <p:sp>
        <p:nvSpPr>
          <p:cNvPr id="4" name="矩形 4"/>
          <p:cNvSpPr/>
          <p:nvPr/>
        </p:nvSpPr>
        <p:spPr>
          <a:xfrm>
            <a:off x="0" y="1988840"/>
            <a:ext cx="9144000" cy="70643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solidFill>
              <a:srgbClr val="000000"/>
            </a:solidFill>
            <a:prstDash val="solid"/>
          </a:ln>
        </p:spPr>
        <p:txBody>
          <a:bodyPr lIns="90000" tIns="45000" rIns="90000" bIns="45000">
            <a:spAutoFit/>
          </a:bodyPr>
          <a:lstStyle>
            <a:lvl1pPr eaLnBrk="0" hangingPunct="0">
              <a:defRPr sz="1600">
                <a:solidFill>
                  <a:schemeClr val="tx1"/>
                </a:solidFill>
                <a:latin typeface="Arial" pitchFamily="34" charset="0"/>
                <a:ea typeface="MS Mincho" pitchFamily="49" charset="-128"/>
              </a:defRPr>
            </a:lvl1pPr>
            <a:lvl2pPr marL="742950" indent="-285750" eaLnBrk="0" hangingPunct="0">
              <a:defRPr sz="1600">
                <a:solidFill>
                  <a:schemeClr val="tx1"/>
                </a:solidFill>
                <a:latin typeface="Arial" pitchFamily="34" charset="0"/>
                <a:ea typeface="MS Mincho" pitchFamily="49" charset="-128"/>
              </a:defRPr>
            </a:lvl2pPr>
            <a:lvl3pPr marL="1143000" indent="-228600" eaLnBrk="0" hangingPunct="0">
              <a:defRPr sz="1600">
                <a:solidFill>
                  <a:schemeClr val="tx1"/>
                </a:solidFill>
                <a:latin typeface="Arial" pitchFamily="34" charset="0"/>
                <a:ea typeface="MS Mincho" pitchFamily="49" charset="-128"/>
              </a:defRPr>
            </a:lvl3pPr>
            <a:lvl4pPr marL="1600200" indent="-228600" eaLnBrk="0" hangingPunct="0">
              <a:defRPr sz="1600">
                <a:solidFill>
                  <a:schemeClr val="tx1"/>
                </a:solidFill>
                <a:latin typeface="Arial" pitchFamily="34" charset="0"/>
                <a:ea typeface="MS Mincho" pitchFamily="49" charset="-128"/>
              </a:defRPr>
            </a:lvl4pPr>
            <a:lvl5pPr marL="2057400" indent="-228600" eaLnBrk="0" hangingPunct="0">
              <a:defRPr sz="1600">
                <a:solidFill>
                  <a:schemeClr val="tx1"/>
                </a:solidFill>
                <a:latin typeface="Arial" pitchFamily="34" charset="0"/>
                <a:ea typeface="MS Mincho" pitchFamily="49" charset="-128"/>
              </a:defRPr>
            </a:lvl5pPr>
            <a:lvl6pPr marL="2514600" indent="-228600" eaLnBrk="0" fontAlgn="base" hangingPunct="0">
              <a:spcBef>
                <a:spcPct val="0"/>
              </a:spcBef>
              <a:spcAft>
                <a:spcPct val="0"/>
              </a:spcAft>
              <a:defRPr sz="1600">
                <a:solidFill>
                  <a:schemeClr val="tx1"/>
                </a:solidFill>
                <a:latin typeface="Arial" pitchFamily="34" charset="0"/>
                <a:ea typeface="MS Mincho" pitchFamily="49" charset="-128"/>
              </a:defRPr>
            </a:lvl6pPr>
            <a:lvl7pPr marL="2971800" indent="-228600" eaLnBrk="0" fontAlgn="base" hangingPunct="0">
              <a:spcBef>
                <a:spcPct val="0"/>
              </a:spcBef>
              <a:spcAft>
                <a:spcPct val="0"/>
              </a:spcAft>
              <a:defRPr sz="1600">
                <a:solidFill>
                  <a:schemeClr val="tx1"/>
                </a:solidFill>
                <a:latin typeface="Arial" pitchFamily="34" charset="0"/>
                <a:ea typeface="MS Mincho" pitchFamily="49" charset="-128"/>
              </a:defRPr>
            </a:lvl7pPr>
            <a:lvl8pPr marL="3429000" indent="-228600" eaLnBrk="0" fontAlgn="base" hangingPunct="0">
              <a:spcBef>
                <a:spcPct val="0"/>
              </a:spcBef>
              <a:spcAft>
                <a:spcPct val="0"/>
              </a:spcAft>
              <a:defRPr sz="1600">
                <a:solidFill>
                  <a:schemeClr val="tx1"/>
                </a:solidFill>
                <a:latin typeface="Arial" pitchFamily="34" charset="0"/>
                <a:ea typeface="MS Mincho" pitchFamily="49" charset="-128"/>
              </a:defRPr>
            </a:lvl8pPr>
            <a:lvl9pPr marL="3886200" indent="-228600" eaLnBrk="0" fontAlgn="base" hangingPunct="0">
              <a:spcBef>
                <a:spcPct val="0"/>
              </a:spcBef>
              <a:spcAft>
                <a:spcPct val="0"/>
              </a:spcAft>
              <a:defRPr sz="1600">
                <a:solidFill>
                  <a:schemeClr val="tx1"/>
                </a:solidFill>
                <a:latin typeface="Arial" pitchFamily="34" charset="0"/>
                <a:ea typeface="MS Mincho" pitchFamily="49" charset="-128"/>
              </a:defRPr>
            </a:lvl9pPr>
          </a:lstStyle>
          <a:p>
            <a:pPr hangingPunct="1">
              <a:buSzPct val="45000"/>
            </a:pPr>
            <a:r>
              <a:rPr lang="en-US" altLang="zh-TW" sz="2000" b="1" dirty="0" smtClean="0">
                <a:ea typeface="新細明體" pitchFamily="18" charset="-120"/>
                <a:cs typeface="Mangal" pitchFamily="18" charset="0"/>
              </a:rPr>
              <a:t>1.</a:t>
            </a:r>
            <a:r>
              <a:rPr lang="zh-TW" altLang="en-US" sz="2000" b="1" dirty="0" smtClean="0">
                <a:ea typeface="新細明體" pitchFamily="18" charset="-120"/>
                <a:cs typeface="Mangal" pitchFamily="18" charset="0"/>
              </a:rPr>
              <a:t> 近</a:t>
            </a:r>
            <a:r>
              <a:rPr lang="en-US" altLang="zh-TW" sz="2000" b="1" dirty="0" smtClean="0">
                <a:ea typeface="新細明體" pitchFamily="18" charset="-120"/>
                <a:cs typeface="Mangal" pitchFamily="18" charset="0"/>
              </a:rPr>
              <a:t>6</a:t>
            </a:r>
            <a:r>
              <a:rPr lang="zh-TW" altLang="en-US" sz="2000" b="1" dirty="0" smtClean="0">
                <a:ea typeface="新細明體" pitchFamily="18" charset="-120"/>
                <a:cs typeface="Mangal" pitchFamily="18" charset="0"/>
              </a:rPr>
              <a:t>成</a:t>
            </a:r>
            <a:r>
              <a:rPr lang="en-US" altLang="zh-TW" sz="2000" b="1" dirty="0" smtClean="0">
                <a:ea typeface="新細明體" pitchFamily="18" charset="-120"/>
                <a:cs typeface="Mangal" pitchFamily="18" charset="0"/>
              </a:rPr>
              <a:t>(59.6%)</a:t>
            </a:r>
            <a:r>
              <a:rPr lang="zh-TW" altLang="en-US" sz="2000" b="1" dirty="0" smtClean="0">
                <a:ea typeface="新細明體" pitchFamily="18" charset="-120"/>
                <a:cs typeface="Mangal" pitchFamily="18" charset="0"/>
              </a:rPr>
              <a:t>受</a:t>
            </a:r>
            <a:r>
              <a:rPr lang="zh-TW" altLang="en-US" sz="2000" b="1" dirty="0">
                <a:ea typeface="新細明體" pitchFamily="18" charset="-120"/>
                <a:cs typeface="Mangal" pitchFamily="18" charset="0"/>
              </a:rPr>
              <a:t>訪</a:t>
            </a:r>
            <a:r>
              <a:rPr lang="zh-TW" altLang="en-US" sz="2000" b="1" dirty="0" smtClean="0">
                <a:ea typeface="新細明體" pitchFamily="18" charset="-120"/>
                <a:cs typeface="Mangal" pitchFamily="18" charset="0"/>
              </a:rPr>
              <a:t>者表示現時及理想職業 </a:t>
            </a:r>
            <a:r>
              <a:rPr lang="zh-TW" altLang="en-US" sz="2000" b="1" u="sng" dirty="0" smtClean="0">
                <a:ea typeface="新細明體" pitchFamily="18" charset="-120"/>
                <a:cs typeface="Mangal" pitchFamily="18" charset="0"/>
              </a:rPr>
              <a:t>有落差</a:t>
            </a:r>
            <a:endParaRPr lang="en-US" altLang="zh-TW" sz="2000" b="1" u="sng" dirty="0" smtClean="0">
              <a:ea typeface="新細明體" pitchFamily="18" charset="-120"/>
              <a:cs typeface="Mangal" pitchFamily="18" charset="0"/>
            </a:endParaRPr>
          </a:p>
          <a:p>
            <a:pPr hangingPunct="1">
              <a:buSzPct val="45000"/>
            </a:pPr>
            <a:r>
              <a:rPr lang="en-US" altLang="zh-TW" sz="2000" b="1" dirty="0" smtClean="0">
                <a:ea typeface="新細明體" pitchFamily="18" charset="-120"/>
                <a:cs typeface="Mangal" pitchFamily="18" charset="0"/>
              </a:rPr>
              <a:t>2.</a:t>
            </a:r>
            <a:r>
              <a:rPr lang="zh-TW" altLang="en-US" sz="2000" b="1" dirty="0" smtClean="0">
                <a:ea typeface="新細明體" pitchFamily="18" charset="-120"/>
                <a:cs typeface="Mangal" pitchFamily="18" charset="0"/>
              </a:rPr>
              <a:t> 心頭太高</a:t>
            </a:r>
            <a:r>
              <a:rPr lang="en-US" altLang="zh-TW" sz="2000" b="1" dirty="0" smtClean="0">
                <a:ea typeface="新細明體" pitchFamily="18" charset="-120"/>
                <a:cs typeface="Mangal" pitchFamily="18" charset="0"/>
              </a:rPr>
              <a:t>?</a:t>
            </a:r>
            <a:r>
              <a:rPr lang="zh-TW" altLang="en-US" sz="2000" b="1" dirty="0" smtClean="0">
                <a:ea typeface="新細明體" pitchFamily="18" charset="-120"/>
                <a:cs typeface="Mangal" pitchFamily="18" charset="0"/>
              </a:rPr>
              <a:t> 現實太殘酷</a:t>
            </a:r>
            <a:r>
              <a:rPr lang="en-US" altLang="zh-TW" sz="2000" b="1" dirty="0" smtClean="0">
                <a:ea typeface="新細明體" pitchFamily="18" charset="-120"/>
                <a:cs typeface="Mangal" pitchFamily="18" charset="0"/>
              </a:rPr>
              <a:t>?</a:t>
            </a:r>
          </a:p>
        </p:txBody>
      </p:sp>
      <p:pic>
        <p:nvPicPr>
          <p:cNvPr id="5" name="Picture 4" descr="Q4"/>
          <p:cNvPicPr>
            <a:picLocks noChangeAspect="1" noChangeArrowheads="1"/>
          </p:cNvPicPr>
          <p:nvPr>
            <p:ph idx="1"/>
          </p:nvPr>
        </p:nvPicPr>
        <p:blipFill rotWithShape="1">
          <a:blip r:embed="rId2">
            <a:extLst>
              <a:ext uri="{28A0092B-C50C-407E-A947-70E740481C1C}">
                <a14:useLocalDpi xmlns:a14="http://schemas.microsoft.com/office/drawing/2010/main" val="0"/>
              </a:ext>
            </a:extLst>
          </a:blip>
          <a:srcRect l="22008" t="20645" r="32755" b="41028"/>
          <a:stretch/>
        </p:blipFill>
        <p:spPr>
          <a:xfrm>
            <a:off x="1187625" y="3059069"/>
            <a:ext cx="6912768" cy="3778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2722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fontScale="90000"/>
          </a:bodyPr>
          <a:lstStyle/>
          <a:p>
            <a:r>
              <a:rPr lang="zh-TW" altLang="zh-HK" b="1" dirty="0" smtClean="0">
                <a:solidFill>
                  <a:srgbClr val="000000"/>
                </a:solidFill>
                <a:latin typeface="細明體" pitchFamily="49" charset="-120"/>
                <a:ea typeface="細明體" pitchFamily="49" charset="-120"/>
              </a:rPr>
              <a:t>問題</a:t>
            </a:r>
            <a:r>
              <a:rPr lang="en-US" altLang="zh-TW" b="1" dirty="0" smtClean="0">
                <a:solidFill>
                  <a:srgbClr val="000000"/>
                </a:solidFill>
                <a:latin typeface="細明體" pitchFamily="49" charset="-120"/>
                <a:ea typeface="細明體" pitchFamily="49" charset="-120"/>
              </a:rPr>
              <a:t>5</a:t>
            </a:r>
            <a:r>
              <a:rPr lang="en-US" altLang="zh-HK" b="1" dirty="0" smtClean="0">
                <a:solidFill>
                  <a:srgbClr val="000000"/>
                </a:solidFill>
                <a:latin typeface="細明體" pitchFamily="49" charset="-120"/>
                <a:ea typeface="細明體" pitchFamily="49" charset="-120"/>
              </a:rPr>
              <a:t>:</a:t>
            </a:r>
            <a:r>
              <a:rPr lang="zh-TW" altLang="en-US" b="1" dirty="0" smtClean="0">
                <a:solidFill>
                  <a:srgbClr val="000000"/>
                </a:solidFill>
                <a:latin typeface="細明體" pitchFamily="49" charset="-120"/>
                <a:ea typeface="細明體" pitchFamily="49" charset="-120"/>
              </a:rPr>
              <a:t>你覺得你的</a:t>
            </a:r>
            <a:r>
              <a:rPr lang="zh-TW" altLang="en-US" b="1" dirty="0">
                <a:ea typeface="新細明體" pitchFamily="18" charset="-120"/>
                <a:cs typeface="Mangal" pitchFamily="18" charset="0"/>
              </a:rPr>
              <a:t>學歷跟</a:t>
            </a:r>
            <a:r>
              <a:rPr lang="zh-TW" altLang="en-US" b="1" dirty="0" smtClean="0">
                <a:ea typeface="新細明體" pitchFamily="18" charset="-120"/>
                <a:cs typeface="Mangal" pitchFamily="18" charset="0"/>
              </a:rPr>
              <a:t>收入是否成正比</a:t>
            </a:r>
            <a:r>
              <a:rPr lang="en-US" altLang="zh-TW" b="1" dirty="0" smtClean="0">
                <a:solidFill>
                  <a:srgbClr val="000000"/>
                </a:solidFill>
                <a:latin typeface="細明體" pitchFamily="49" charset="-120"/>
                <a:ea typeface="細明體" pitchFamily="49" charset="-120"/>
              </a:rPr>
              <a:t>?</a:t>
            </a:r>
            <a:endParaRPr lang="zh-HK" altLang="en-US" dirty="0"/>
          </a:p>
        </p:txBody>
      </p:sp>
      <p:sp>
        <p:nvSpPr>
          <p:cNvPr id="4" name="矩形 4"/>
          <p:cNvSpPr/>
          <p:nvPr/>
        </p:nvSpPr>
        <p:spPr>
          <a:xfrm>
            <a:off x="0" y="1988840"/>
            <a:ext cx="9144000" cy="70643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solidFill>
              <a:srgbClr val="000000"/>
            </a:solidFill>
            <a:prstDash val="solid"/>
          </a:ln>
        </p:spPr>
        <p:txBody>
          <a:bodyPr lIns="90000" tIns="45000" rIns="90000" bIns="45000">
            <a:spAutoFit/>
          </a:bodyPr>
          <a:lstStyle>
            <a:lvl1pPr eaLnBrk="0" hangingPunct="0">
              <a:defRPr sz="1600">
                <a:solidFill>
                  <a:schemeClr val="tx1"/>
                </a:solidFill>
                <a:latin typeface="Arial" pitchFamily="34" charset="0"/>
                <a:ea typeface="MS Mincho" pitchFamily="49" charset="-128"/>
              </a:defRPr>
            </a:lvl1pPr>
            <a:lvl2pPr marL="742950" indent="-285750" eaLnBrk="0" hangingPunct="0">
              <a:defRPr sz="1600">
                <a:solidFill>
                  <a:schemeClr val="tx1"/>
                </a:solidFill>
                <a:latin typeface="Arial" pitchFamily="34" charset="0"/>
                <a:ea typeface="MS Mincho" pitchFamily="49" charset="-128"/>
              </a:defRPr>
            </a:lvl2pPr>
            <a:lvl3pPr marL="1143000" indent="-228600" eaLnBrk="0" hangingPunct="0">
              <a:defRPr sz="1600">
                <a:solidFill>
                  <a:schemeClr val="tx1"/>
                </a:solidFill>
                <a:latin typeface="Arial" pitchFamily="34" charset="0"/>
                <a:ea typeface="MS Mincho" pitchFamily="49" charset="-128"/>
              </a:defRPr>
            </a:lvl3pPr>
            <a:lvl4pPr marL="1600200" indent="-228600" eaLnBrk="0" hangingPunct="0">
              <a:defRPr sz="1600">
                <a:solidFill>
                  <a:schemeClr val="tx1"/>
                </a:solidFill>
                <a:latin typeface="Arial" pitchFamily="34" charset="0"/>
                <a:ea typeface="MS Mincho" pitchFamily="49" charset="-128"/>
              </a:defRPr>
            </a:lvl4pPr>
            <a:lvl5pPr marL="2057400" indent="-228600" eaLnBrk="0" hangingPunct="0">
              <a:defRPr sz="1600">
                <a:solidFill>
                  <a:schemeClr val="tx1"/>
                </a:solidFill>
                <a:latin typeface="Arial" pitchFamily="34" charset="0"/>
                <a:ea typeface="MS Mincho" pitchFamily="49" charset="-128"/>
              </a:defRPr>
            </a:lvl5pPr>
            <a:lvl6pPr marL="2514600" indent="-228600" eaLnBrk="0" fontAlgn="base" hangingPunct="0">
              <a:spcBef>
                <a:spcPct val="0"/>
              </a:spcBef>
              <a:spcAft>
                <a:spcPct val="0"/>
              </a:spcAft>
              <a:defRPr sz="1600">
                <a:solidFill>
                  <a:schemeClr val="tx1"/>
                </a:solidFill>
                <a:latin typeface="Arial" pitchFamily="34" charset="0"/>
                <a:ea typeface="MS Mincho" pitchFamily="49" charset="-128"/>
              </a:defRPr>
            </a:lvl6pPr>
            <a:lvl7pPr marL="2971800" indent="-228600" eaLnBrk="0" fontAlgn="base" hangingPunct="0">
              <a:spcBef>
                <a:spcPct val="0"/>
              </a:spcBef>
              <a:spcAft>
                <a:spcPct val="0"/>
              </a:spcAft>
              <a:defRPr sz="1600">
                <a:solidFill>
                  <a:schemeClr val="tx1"/>
                </a:solidFill>
                <a:latin typeface="Arial" pitchFamily="34" charset="0"/>
                <a:ea typeface="MS Mincho" pitchFamily="49" charset="-128"/>
              </a:defRPr>
            </a:lvl7pPr>
            <a:lvl8pPr marL="3429000" indent="-228600" eaLnBrk="0" fontAlgn="base" hangingPunct="0">
              <a:spcBef>
                <a:spcPct val="0"/>
              </a:spcBef>
              <a:spcAft>
                <a:spcPct val="0"/>
              </a:spcAft>
              <a:defRPr sz="1600">
                <a:solidFill>
                  <a:schemeClr val="tx1"/>
                </a:solidFill>
                <a:latin typeface="Arial" pitchFamily="34" charset="0"/>
                <a:ea typeface="MS Mincho" pitchFamily="49" charset="-128"/>
              </a:defRPr>
            </a:lvl8pPr>
            <a:lvl9pPr marL="3886200" indent="-228600" eaLnBrk="0" fontAlgn="base" hangingPunct="0">
              <a:spcBef>
                <a:spcPct val="0"/>
              </a:spcBef>
              <a:spcAft>
                <a:spcPct val="0"/>
              </a:spcAft>
              <a:defRPr sz="1600">
                <a:solidFill>
                  <a:schemeClr val="tx1"/>
                </a:solidFill>
                <a:latin typeface="Arial" pitchFamily="34" charset="0"/>
                <a:ea typeface="MS Mincho" pitchFamily="49" charset="-128"/>
              </a:defRPr>
            </a:lvl9pPr>
          </a:lstStyle>
          <a:p>
            <a:pPr hangingPunct="1">
              <a:buSzPct val="45000"/>
            </a:pPr>
            <a:r>
              <a:rPr lang="en-US" altLang="zh-TW" sz="2000" b="1" dirty="0" smtClean="0">
                <a:ea typeface="新細明體" pitchFamily="18" charset="-120"/>
                <a:cs typeface="Mangal" pitchFamily="18" charset="0"/>
              </a:rPr>
              <a:t>1.</a:t>
            </a:r>
            <a:r>
              <a:rPr lang="zh-TW" altLang="en-US" sz="2000" b="1" dirty="0" smtClean="0">
                <a:ea typeface="新細明體" pitchFamily="18" charset="-120"/>
                <a:cs typeface="Mangal" pitchFamily="18" charset="0"/>
              </a:rPr>
              <a:t> 不足一半</a:t>
            </a:r>
            <a:r>
              <a:rPr lang="en-US" altLang="zh-TW" sz="2000" b="1" dirty="0" smtClean="0">
                <a:ea typeface="新細明體" pitchFamily="18" charset="-120"/>
                <a:cs typeface="Mangal" pitchFamily="18" charset="0"/>
              </a:rPr>
              <a:t>(46.2%)</a:t>
            </a:r>
            <a:r>
              <a:rPr lang="zh-TW" altLang="en-US" sz="2000" b="1" dirty="0" smtClean="0">
                <a:ea typeface="新細明體" pitchFamily="18" charset="-120"/>
                <a:cs typeface="Mangal" pitchFamily="18" charset="0"/>
              </a:rPr>
              <a:t>受</a:t>
            </a:r>
            <a:r>
              <a:rPr lang="zh-TW" altLang="en-US" sz="2000" b="1" dirty="0">
                <a:ea typeface="新細明體" pitchFamily="18" charset="-120"/>
                <a:cs typeface="Mangal" pitchFamily="18" charset="0"/>
              </a:rPr>
              <a:t>訪</a:t>
            </a:r>
            <a:r>
              <a:rPr lang="zh-TW" altLang="en-US" sz="2000" b="1" dirty="0" smtClean="0">
                <a:ea typeface="新細明體" pitchFamily="18" charset="-120"/>
                <a:cs typeface="Mangal" pitchFamily="18" charset="0"/>
              </a:rPr>
              <a:t>者覺得自己學歷跟收入 </a:t>
            </a:r>
            <a:r>
              <a:rPr lang="zh-TW" altLang="en-US" sz="2000" b="1" u="sng" dirty="0" smtClean="0">
                <a:ea typeface="新細明體" pitchFamily="18" charset="-120"/>
                <a:cs typeface="Mangal" pitchFamily="18" charset="0"/>
              </a:rPr>
              <a:t>不成正比</a:t>
            </a:r>
            <a:endParaRPr lang="en-US" altLang="zh-TW" sz="2000" b="1" u="sng" dirty="0" smtClean="0">
              <a:ea typeface="新細明體" pitchFamily="18" charset="-120"/>
              <a:cs typeface="Mangal" pitchFamily="18" charset="0"/>
            </a:endParaRPr>
          </a:p>
          <a:p>
            <a:pPr hangingPunct="1">
              <a:buSzPct val="45000"/>
            </a:pPr>
            <a:r>
              <a:rPr lang="en-US" altLang="zh-TW" sz="2000" b="1" dirty="0" smtClean="0">
                <a:ea typeface="新細明體" pitchFamily="18" charset="-120"/>
                <a:cs typeface="Mangal" pitchFamily="18" charset="0"/>
              </a:rPr>
              <a:t>2.</a:t>
            </a:r>
            <a:r>
              <a:rPr lang="zh-TW" altLang="en-US" sz="2000" b="1" dirty="0" smtClean="0">
                <a:ea typeface="新細明體" pitchFamily="18" charset="-120"/>
                <a:cs typeface="Mangal" pitchFamily="18" charset="0"/>
              </a:rPr>
              <a:t> 收入大於學歷 或者</a:t>
            </a:r>
            <a:r>
              <a:rPr lang="zh-TW" altLang="en-US" sz="2000" b="1" dirty="0">
                <a:ea typeface="新細明體" pitchFamily="18" charset="-120"/>
                <a:cs typeface="Mangal" pitchFamily="18" charset="0"/>
              </a:rPr>
              <a:t> </a:t>
            </a:r>
            <a:r>
              <a:rPr lang="zh-TW" altLang="en-US" sz="2000" b="1" dirty="0" smtClean="0">
                <a:ea typeface="新細明體" pitchFamily="18" charset="-120"/>
                <a:cs typeface="Mangal" pitchFamily="18" charset="0"/>
              </a:rPr>
              <a:t>學歷大於收入</a:t>
            </a:r>
            <a:r>
              <a:rPr lang="en-US" altLang="zh-TW" sz="2000" b="1" dirty="0" smtClean="0">
                <a:ea typeface="新細明體" pitchFamily="18" charset="-120"/>
                <a:cs typeface="Mangal" pitchFamily="18" charset="0"/>
              </a:rPr>
              <a:t>?</a:t>
            </a:r>
          </a:p>
        </p:txBody>
      </p:sp>
      <p:pic>
        <p:nvPicPr>
          <p:cNvPr id="5" name="Picture 4" descr="Q5"/>
          <p:cNvPicPr>
            <a:picLocks noChangeAspect="1" noChangeArrowheads="1"/>
          </p:cNvPicPr>
          <p:nvPr>
            <p:ph idx="1"/>
          </p:nvPr>
        </p:nvPicPr>
        <p:blipFill rotWithShape="1">
          <a:blip r:embed="rId3">
            <a:extLst>
              <a:ext uri="{28A0092B-C50C-407E-A947-70E740481C1C}">
                <a14:useLocalDpi xmlns:a14="http://schemas.microsoft.com/office/drawing/2010/main" val="0"/>
              </a:ext>
            </a:extLst>
          </a:blip>
          <a:srcRect l="21841" t="21132" r="32678" b="40540"/>
          <a:stretch/>
        </p:blipFill>
        <p:spPr>
          <a:xfrm>
            <a:off x="892930" y="2729588"/>
            <a:ext cx="7358139" cy="40050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2722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0" y="1196752"/>
            <a:ext cx="9144000" cy="864096"/>
          </a:xfrm>
        </p:spPr>
        <p:txBody>
          <a:bodyPr>
            <a:normAutofit fontScale="90000"/>
          </a:bodyPr>
          <a:lstStyle/>
          <a:p>
            <a:r>
              <a:rPr lang="zh-TW" altLang="zh-HK" b="1" dirty="0" smtClean="0">
                <a:solidFill>
                  <a:srgbClr val="000000"/>
                </a:solidFill>
                <a:latin typeface="細明體" pitchFamily="49" charset="-120"/>
                <a:ea typeface="細明體" pitchFamily="49" charset="-120"/>
              </a:rPr>
              <a:t>問題</a:t>
            </a:r>
            <a:r>
              <a:rPr lang="en-US" altLang="zh-TW" b="1" dirty="0" smtClean="0">
                <a:solidFill>
                  <a:srgbClr val="000000"/>
                </a:solidFill>
                <a:latin typeface="細明體" pitchFamily="49" charset="-120"/>
                <a:ea typeface="細明體" pitchFamily="49" charset="-120"/>
              </a:rPr>
              <a:t>6</a:t>
            </a:r>
            <a:r>
              <a:rPr lang="en-US" altLang="zh-HK" b="1" dirty="0" smtClean="0">
                <a:solidFill>
                  <a:srgbClr val="000000"/>
                </a:solidFill>
                <a:latin typeface="細明體" pitchFamily="49" charset="-120"/>
                <a:ea typeface="細明體" pitchFamily="49" charset="-120"/>
              </a:rPr>
              <a:t>:</a:t>
            </a:r>
            <a:r>
              <a:rPr lang="zh-TW" altLang="en-US" b="1" dirty="0" smtClean="0">
                <a:solidFill>
                  <a:srgbClr val="000000"/>
                </a:solidFill>
                <a:latin typeface="細明體" pitchFamily="49" charset="-120"/>
                <a:ea typeface="細明體" pitchFamily="49" charset="-120"/>
              </a:rPr>
              <a:t>你認為選擇工作原因是重要的一個因素是</a:t>
            </a:r>
            <a:r>
              <a:rPr lang="en-US" altLang="zh-TW" b="1" dirty="0" smtClean="0">
                <a:solidFill>
                  <a:srgbClr val="000000"/>
                </a:solidFill>
                <a:latin typeface="細明體" pitchFamily="49" charset="-120"/>
                <a:ea typeface="細明體" pitchFamily="49" charset="-120"/>
              </a:rPr>
              <a:t>?</a:t>
            </a:r>
            <a:endParaRPr lang="zh-HK" altLang="en-US" dirty="0"/>
          </a:p>
        </p:txBody>
      </p:sp>
      <p:sp>
        <p:nvSpPr>
          <p:cNvPr id="4" name="矩形 4"/>
          <p:cNvSpPr/>
          <p:nvPr/>
        </p:nvSpPr>
        <p:spPr>
          <a:xfrm>
            <a:off x="0" y="1988840"/>
            <a:ext cx="9144000" cy="70643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solidFill>
              <a:srgbClr val="000000"/>
            </a:solidFill>
            <a:prstDash val="solid"/>
          </a:ln>
        </p:spPr>
        <p:txBody>
          <a:bodyPr lIns="90000" tIns="45000" rIns="90000" bIns="45000">
            <a:spAutoFit/>
          </a:bodyPr>
          <a:lstStyle>
            <a:lvl1pPr eaLnBrk="0" hangingPunct="0">
              <a:defRPr sz="1600">
                <a:solidFill>
                  <a:schemeClr val="tx1"/>
                </a:solidFill>
                <a:latin typeface="Arial" pitchFamily="34" charset="0"/>
                <a:ea typeface="MS Mincho" pitchFamily="49" charset="-128"/>
              </a:defRPr>
            </a:lvl1pPr>
            <a:lvl2pPr marL="742950" indent="-285750" eaLnBrk="0" hangingPunct="0">
              <a:defRPr sz="1600">
                <a:solidFill>
                  <a:schemeClr val="tx1"/>
                </a:solidFill>
                <a:latin typeface="Arial" pitchFamily="34" charset="0"/>
                <a:ea typeface="MS Mincho" pitchFamily="49" charset="-128"/>
              </a:defRPr>
            </a:lvl2pPr>
            <a:lvl3pPr marL="1143000" indent="-228600" eaLnBrk="0" hangingPunct="0">
              <a:defRPr sz="1600">
                <a:solidFill>
                  <a:schemeClr val="tx1"/>
                </a:solidFill>
                <a:latin typeface="Arial" pitchFamily="34" charset="0"/>
                <a:ea typeface="MS Mincho" pitchFamily="49" charset="-128"/>
              </a:defRPr>
            </a:lvl3pPr>
            <a:lvl4pPr marL="1600200" indent="-228600" eaLnBrk="0" hangingPunct="0">
              <a:defRPr sz="1600">
                <a:solidFill>
                  <a:schemeClr val="tx1"/>
                </a:solidFill>
                <a:latin typeface="Arial" pitchFamily="34" charset="0"/>
                <a:ea typeface="MS Mincho" pitchFamily="49" charset="-128"/>
              </a:defRPr>
            </a:lvl4pPr>
            <a:lvl5pPr marL="2057400" indent="-228600" eaLnBrk="0" hangingPunct="0">
              <a:defRPr sz="1600">
                <a:solidFill>
                  <a:schemeClr val="tx1"/>
                </a:solidFill>
                <a:latin typeface="Arial" pitchFamily="34" charset="0"/>
                <a:ea typeface="MS Mincho" pitchFamily="49" charset="-128"/>
              </a:defRPr>
            </a:lvl5pPr>
            <a:lvl6pPr marL="2514600" indent="-228600" eaLnBrk="0" fontAlgn="base" hangingPunct="0">
              <a:spcBef>
                <a:spcPct val="0"/>
              </a:spcBef>
              <a:spcAft>
                <a:spcPct val="0"/>
              </a:spcAft>
              <a:defRPr sz="1600">
                <a:solidFill>
                  <a:schemeClr val="tx1"/>
                </a:solidFill>
                <a:latin typeface="Arial" pitchFamily="34" charset="0"/>
                <a:ea typeface="MS Mincho" pitchFamily="49" charset="-128"/>
              </a:defRPr>
            </a:lvl6pPr>
            <a:lvl7pPr marL="2971800" indent="-228600" eaLnBrk="0" fontAlgn="base" hangingPunct="0">
              <a:spcBef>
                <a:spcPct val="0"/>
              </a:spcBef>
              <a:spcAft>
                <a:spcPct val="0"/>
              </a:spcAft>
              <a:defRPr sz="1600">
                <a:solidFill>
                  <a:schemeClr val="tx1"/>
                </a:solidFill>
                <a:latin typeface="Arial" pitchFamily="34" charset="0"/>
                <a:ea typeface="MS Mincho" pitchFamily="49" charset="-128"/>
              </a:defRPr>
            </a:lvl7pPr>
            <a:lvl8pPr marL="3429000" indent="-228600" eaLnBrk="0" fontAlgn="base" hangingPunct="0">
              <a:spcBef>
                <a:spcPct val="0"/>
              </a:spcBef>
              <a:spcAft>
                <a:spcPct val="0"/>
              </a:spcAft>
              <a:defRPr sz="1600">
                <a:solidFill>
                  <a:schemeClr val="tx1"/>
                </a:solidFill>
                <a:latin typeface="Arial" pitchFamily="34" charset="0"/>
                <a:ea typeface="MS Mincho" pitchFamily="49" charset="-128"/>
              </a:defRPr>
            </a:lvl8pPr>
            <a:lvl9pPr marL="3886200" indent="-228600" eaLnBrk="0" fontAlgn="base" hangingPunct="0">
              <a:spcBef>
                <a:spcPct val="0"/>
              </a:spcBef>
              <a:spcAft>
                <a:spcPct val="0"/>
              </a:spcAft>
              <a:defRPr sz="1600">
                <a:solidFill>
                  <a:schemeClr val="tx1"/>
                </a:solidFill>
                <a:latin typeface="Arial" pitchFamily="34" charset="0"/>
                <a:ea typeface="MS Mincho" pitchFamily="49" charset="-128"/>
              </a:defRPr>
            </a:lvl9pPr>
          </a:lstStyle>
          <a:p>
            <a:pPr hangingPunct="1">
              <a:buSzPct val="45000"/>
            </a:pPr>
            <a:r>
              <a:rPr lang="en-US" altLang="zh-TW" sz="2000" b="1" dirty="0" smtClean="0">
                <a:ea typeface="新細明體" pitchFamily="18" charset="-120"/>
                <a:cs typeface="Mangal" pitchFamily="18" charset="0"/>
              </a:rPr>
              <a:t>1.</a:t>
            </a:r>
            <a:r>
              <a:rPr lang="zh-TW" altLang="en-US" sz="2000" b="1" dirty="0" smtClean="0">
                <a:ea typeface="新細明體" pitchFamily="18" charset="-120"/>
                <a:cs typeface="Mangal" pitchFamily="18" charset="0"/>
              </a:rPr>
              <a:t> 超過</a:t>
            </a:r>
            <a:r>
              <a:rPr lang="en-US" altLang="zh-TW" sz="2000" b="1" dirty="0" smtClean="0">
                <a:ea typeface="新細明體" pitchFamily="18" charset="-120"/>
                <a:cs typeface="Mangal" pitchFamily="18" charset="0"/>
              </a:rPr>
              <a:t>6</a:t>
            </a:r>
            <a:r>
              <a:rPr lang="zh-TW" altLang="en-US" sz="2000" b="1" dirty="0" smtClean="0">
                <a:ea typeface="新細明體" pitchFamily="18" charset="-120"/>
                <a:cs typeface="Mangal" pitchFamily="18" charset="0"/>
              </a:rPr>
              <a:t>成</a:t>
            </a:r>
            <a:r>
              <a:rPr lang="en-US" altLang="zh-TW" sz="2000" b="1" dirty="0" smtClean="0">
                <a:ea typeface="新細明體" pitchFamily="18" charset="-120"/>
                <a:cs typeface="Mangal" pitchFamily="18" charset="0"/>
              </a:rPr>
              <a:t>(61.6%)</a:t>
            </a:r>
            <a:r>
              <a:rPr lang="zh-TW" altLang="en-US" sz="2000" b="1" dirty="0" smtClean="0">
                <a:ea typeface="新細明體" pitchFamily="18" charset="-120"/>
                <a:cs typeface="Mangal" pitchFamily="18" charset="0"/>
              </a:rPr>
              <a:t>受</a:t>
            </a:r>
            <a:r>
              <a:rPr lang="zh-TW" altLang="en-US" sz="2000" b="1" dirty="0">
                <a:ea typeface="新細明體" pitchFamily="18" charset="-120"/>
                <a:cs typeface="Mangal" pitchFamily="18" charset="0"/>
              </a:rPr>
              <a:t>訪</a:t>
            </a:r>
            <a:r>
              <a:rPr lang="zh-TW" altLang="en-US" sz="2000" b="1" dirty="0" smtClean="0">
                <a:ea typeface="新細明體" pitchFamily="18" charset="-120"/>
                <a:cs typeface="Mangal" pitchFamily="18" charset="0"/>
              </a:rPr>
              <a:t>者認為工作前境及收入是最重要的考慮，較實際</a:t>
            </a:r>
            <a:endParaRPr lang="en-US" altLang="zh-TW" sz="2000" b="1" dirty="0" smtClean="0">
              <a:ea typeface="新細明體" pitchFamily="18" charset="-120"/>
              <a:cs typeface="Mangal" pitchFamily="18" charset="0"/>
            </a:endParaRPr>
          </a:p>
          <a:p>
            <a:pPr hangingPunct="1">
              <a:buSzPct val="45000"/>
            </a:pPr>
            <a:r>
              <a:rPr lang="en-US" altLang="zh-TW" sz="2000" b="1" dirty="0" smtClean="0">
                <a:ea typeface="新細明體" pitchFamily="18" charset="-120"/>
                <a:cs typeface="Mangal" pitchFamily="18" charset="0"/>
              </a:rPr>
              <a:t>2.</a:t>
            </a:r>
            <a:r>
              <a:rPr lang="zh-TW" altLang="en-US" sz="2000" b="1" dirty="0" smtClean="0">
                <a:ea typeface="新細明體" pitchFamily="18" charset="-120"/>
                <a:cs typeface="Mangal" pitchFamily="18" charset="0"/>
              </a:rPr>
              <a:t> 有趣的是，收入跟學歷不成正比，好像跟實際不符</a:t>
            </a:r>
            <a:endParaRPr lang="en-US" altLang="zh-TW" sz="2000" b="1" dirty="0" smtClean="0">
              <a:ea typeface="新細明體" pitchFamily="18" charset="-120"/>
              <a:cs typeface="Mangal" pitchFamily="18" charset="0"/>
            </a:endParaRPr>
          </a:p>
        </p:txBody>
      </p:sp>
      <p:pic>
        <p:nvPicPr>
          <p:cNvPr id="5" name="Picture 8" descr="Q6"/>
          <p:cNvPicPr>
            <a:picLocks noChangeAspect="1" noChangeArrowheads="1"/>
          </p:cNvPicPr>
          <p:nvPr>
            <p:ph idx="1"/>
          </p:nvPr>
        </p:nvPicPr>
        <p:blipFill rotWithShape="1">
          <a:blip r:embed="rId2">
            <a:extLst>
              <a:ext uri="{28A0092B-C50C-407E-A947-70E740481C1C}">
                <a14:useLocalDpi xmlns:a14="http://schemas.microsoft.com/office/drawing/2010/main" val="0"/>
              </a:ext>
            </a:extLst>
          </a:blip>
          <a:srcRect l="22527" t="19179" r="26292" b="40415"/>
          <a:stretch/>
        </p:blipFill>
        <p:spPr>
          <a:xfrm>
            <a:off x="1259632" y="3119681"/>
            <a:ext cx="7339198" cy="37383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文字方塊 1"/>
          <p:cNvSpPr txBox="1"/>
          <p:nvPr/>
        </p:nvSpPr>
        <p:spPr>
          <a:xfrm>
            <a:off x="5364088" y="3460358"/>
            <a:ext cx="1008112" cy="369332"/>
          </a:xfrm>
          <a:prstGeom prst="rect">
            <a:avLst/>
          </a:prstGeom>
          <a:noFill/>
        </p:spPr>
        <p:txBody>
          <a:bodyPr wrap="square" rtlCol="0">
            <a:spAutoFit/>
          </a:bodyPr>
          <a:lstStyle/>
          <a:p>
            <a:r>
              <a:rPr lang="zh-TW" altLang="en-US" dirty="0" smtClean="0"/>
              <a:t>單選題</a:t>
            </a:r>
            <a:endParaRPr lang="zh-HK" altLang="en-US" dirty="0"/>
          </a:p>
        </p:txBody>
      </p:sp>
    </p:spTree>
    <p:extLst>
      <p:ext uri="{BB962C8B-B14F-4D97-AF65-F5344CB8AC3E}">
        <p14:creationId xmlns:p14="http://schemas.microsoft.com/office/powerpoint/2010/main" val="342722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fontScale="90000"/>
          </a:bodyPr>
          <a:lstStyle/>
          <a:p>
            <a:r>
              <a:rPr lang="zh-TW" altLang="zh-HK" b="1" dirty="0" smtClean="0">
                <a:solidFill>
                  <a:srgbClr val="000000"/>
                </a:solidFill>
                <a:latin typeface="細明體" pitchFamily="49" charset="-120"/>
                <a:ea typeface="細明體" pitchFamily="49" charset="-120"/>
              </a:rPr>
              <a:t>問題</a:t>
            </a:r>
            <a:r>
              <a:rPr lang="en-US" altLang="zh-TW" b="1" dirty="0" smtClean="0">
                <a:solidFill>
                  <a:srgbClr val="000000"/>
                </a:solidFill>
                <a:latin typeface="細明體" pitchFamily="49" charset="-120"/>
                <a:ea typeface="細明體" pitchFamily="49" charset="-120"/>
              </a:rPr>
              <a:t>7</a:t>
            </a:r>
            <a:r>
              <a:rPr lang="en-US" altLang="zh-HK" b="1" dirty="0" smtClean="0">
                <a:solidFill>
                  <a:srgbClr val="000000"/>
                </a:solidFill>
                <a:latin typeface="細明體" pitchFamily="49" charset="-120"/>
                <a:ea typeface="細明體" pitchFamily="49" charset="-120"/>
              </a:rPr>
              <a:t>:</a:t>
            </a:r>
            <a:r>
              <a:rPr lang="zh-TW" altLang="en-US" b="1" dirty="0" smtClean="0">
                <a:solidFill>
                  <a:srgbClr val="000000"/>
                </a:solidFill>
                <a:latin typeface="細明體" pitchFamily="49" charset="-120"/>
                <a:ea typeface="細明體" pitchFamily="49" charset="-120"/>
              </a:rPr>
              <a:t>你認為自己最具備以下哪一競爭力</a:t>
            </a:r>
            <a:r>
              <a:rPr lang="en-US" altLang="zh-TW" b="1" dirty="0" smtClean="0">
                <a:solidFill>
                  <a:srgbClr val="000000"/>
                </a:solidFill>
                <a:latin typeface="細明體" pitchFamily="49" charset="-120"/>
                <a:ea typeface="細明體" pitchFamily="49" charset="-120"/>
              </a:rPr>
              <a:t>?</a:t>
            </a:r>
            <a:endParaRPr lang="zh-HK" altLang="en-US" dirty="0"/>
          </a:p>
        </p:txBody>
      </p:sp>
      <p:sp>
        <p:nvSpPr>
          <p:cNvPr id="4" name="矩形 4"/>
          <p:cNvSpPr/>
          <p:nvPr/>
        </p:nvSpPr>
        <p:spPr>
          <a:xfrm>
            <a:off x="0" y="1988840"/>
            <a:ext cx="9144000" cy="70643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solidFill>
              <a:srgbClr val="000000"/>
            </a:solidFill>
            <a:prstDash val="solid"/>
          </a:ln>
        </p:spPr>
        <p:txBody>
          <a:bodyPr lIns="90000" tIns="45000" rIns="90000" bIns="45000">
            <a:spAutoFit/>
          </a:bodyPr>
          <a:lstStyle>
            <a:lvl1pPr eaLnBrk="0" hangingPunct="0">
              <a:defRPr sz="1600">
                <a:solidFill>
                  <a:schemeClr val="tx1"/>
                </a:solidFill>
                <a:latin typeface="Arial" pitchFamily="34" charset="0"/>
                <a:ea typeface="MS Mincho" pitchFamily="49" charset="-128"/>
              </a:defRPr>
            </a:lvl1pPr>
            <a:lvl2pPr marL="742950" indent="-285750" eaLnBrk="0" hangingPunct="0">
              <a:defRPr sz="1600">
                <a:solidFill>
                  <a:schemeClr val="tx1"/>
                </a:solidFill>
                <a:latin typeface="Arial" pitchFamily="34" charset="0"/>
                <a:ea typeface="MS Mincho" pitchFamily="49" charset="-128"/>
              </a:defRPr>
            </a:lvl2pPr>
            <a:lvl3pPr marL="1143000" indent="-228600" eaLnBrk="0" hangingPunct="0">
              <a:defRPr sz="1600">
                <a:solidFill>
                  <a:schemeClr val="tx1"/>
                </a:solidFill>
                <a:latin typeface="Arial" pitchFamily="34" charset="0"/>
                <a:ea typeface="MS Mincho" pitchFamily="49" charset="-128"/>
              </a:defRPr>
            </a:lvl3pPr>
            <a:lvl4pPr marL="1600200" indent="-228600" eaLnBrk="0" hangingPunct="0">
              <a:defRPr sz="1600">
                <a:solidFill>
                  <a:schemeClr val="tx1"/>
                </a:solidFill>
                <a:latin typeface="Arial" pitchFamily="34" charset="0"/>
                <a:ea typeface="MS Mincho" pitchFamily="49" charset="-128"/>
              </a:defRPr>
            </a:lvl4pPr>
            <a:lvl5pPr marL="2057400" indent="-228600" eaLnBrk="0" hangingPunct="0">
              <a:defRPr sz="1600">
                <a:solidFill>
                  <a:schemeClr val="tx1"/>
                </a:solidFill>
                <a:latin typeface="Arial" pitchFamily="34" charset="0"/>
                <a:ea typeface="MS Mincho" pitchFamily="49" charset="-128"/>
              </a:defRPr>
            </a:lvl5pPr>
            <a:lvl6pPr marL="2514600" indent="-228600" eaLnBrk="0" fontAlgn="base" hangingPunct="0">
              <a:spcBef>
                <a:spcPct val="0"/>
              </a:spcBef>
              <a:spcAft>
                <a:spcPct val="0"/>
              </a:spcAft>
              <a:defRPr sz="1600">
                <a:solidFill>
                  <a:schemeClr val="tx1"/>
                </a:solidFill>
                <a:latin typeface="Arial" pitchFamily="34" charset="0"/>
                <a:ea typeface="MS Mincho" pitchFamily="49" charset="-128"/>
              </a:defRPr>
            </a:lvl6pPr>
            <a:lvl7pPr marL="2971800" indent="-228600" eaLnBrk="0" fontAlgn="base" hangingPunct="0">
              <a:spcBef>
                <a:spcPct val="0"/>
              </a:spcBef>
              <a:spcAft>
                <a:spcPct val="0"/>
              </a:spcAft>
              <a:defRPr sz="1600">
                <a:solidFill>
                  <a:schemeClr val="tx1"/>
                </a:solidFill>
                <a:latin typeface="Arial" pitchFamily="34" charset="0"/>
                <a:ea typeface="MS Mincho" pitchFamily="49" charset="-128"/>
              </a:defRPr>
            </a:lvl7pPr>
            <a:lvl8pPr marL="3429000" indent="-228600" eaLnBrk="0" fontAlgn="base" hangingPunct="0">
              <a:spcBef>
                <a:spcPct val="0"/>
              </a:spcBef>
              <a:spcAft>
                <a:spcPct val="0"/>
              </a:spcAft>
              <a:defRPr sz="1600">
                <a:solidFill>
                  <a:schemeClr val="tx1"/>
                </a:solidFill>
                <a:latin typeface="Arial" pitchFamily="34" charset="0"/>
                <a:ea typeface="MS Mincho" pitchFamily="49" charset="-128"/>
              </a:defRPr>
            </a:lvl8pPr>
            <a:lvl9pPr marL="3886200" indent="-228600" eaLnBrk="0" fontAlgn="base" hangingPunct="0">
              <a:spcBef>
                <a:spcPct val="0"/>
              </a:spcBef>
              <a:spcAft>
                <a:spcPct val="0"/>
              </a:spcAft>
              <a:defRPr sz="1600">
                <a:solidFill>
                  <a:schemeClr val="tx1"/>
                </a:solidFill>
                <a:latin typeface="Arial" pitchFamily="34" charset="0"/>
                <a:ea typeface="MS Mincho" pitchFamily="49" charset="-128"/>
              </a:defRPr>
            </a:lvl9pPr>
          </a:lstStyle>
          <a:p>
            <a:pPr hangingPunct="1">
              <a:buSzPct val="45000"/>
            </a:pPr>
            <a:r>
              <a:rPr lang="en-US" altLang="zh-TW" sz="2000" b="1" dirty="0" smtClean="0">
                <a:ea typeface="新細明體" pitchFamily="18" charset="-120"/>
                <a:cs typeface="Mangal" pitchFamily="18" charset="0"/>
              </a:rPr>
              <a:t>1.</a:t>
            </a:r>
            <a:r>
              <a:rPr lang="zh-TW" altLang="en-US" sz="2000" b="1" dirty="0" smtClean="0">
                <a:ea typeface="新細明體" pitchFamily="18" charset="-120"/>
                <a:cs typeface="Mangal" pitchFamily="18" charset="0"/>
              </a:rPr>
              <a:t> 分別約</a:t>
            </a:r>
            <a:r>
              <a:rPr lang="en-US" altLang="zh-TW" sz="2000" b="1" dirty="0" smtClean="0">
                <a:ea typeface="新細明體" pitchFamily="18" charset="-120"/>
                <a:cs typeface="Mangal" pitchFamily="18" charset="0"/>
              </a:rPr>
              <a:t>1/4</a:t>
            </a:r>
            <a:r>
              <a:rPr lang="zh-TW" altLang="en-US" sz="2000" b="1" dirty="0" smtClean="0">
                <a:ea typeface="新細明體" pitchFamily="18" charset="-120"/>
                <a:cs typeface="Mangal" pitchFamily="18" charset="0"/>
              </a:rPr>
              <a:t>受</a:t>
            </a:r>
            <a:r>
              <a:rPr lang="zh-TW" altLang="en-US" sz="2000" b="1" dirty="0">
                <a:ea typeface="新細明體" pitchFamily="18" charset="-120"/>
                <a:cs typeface="Mangal" pitchFamily="18" charset="0"/>
              </a:rPr>
              <a:t>訪</a:t>
            </a:r>
            <a:r>
              <a:rPr lang="zh-TW" altLang="en-US" sz="2000" b="1" dirty="0" smtClean="0">
                <a:ea typeface="新細明體" pitchFamily="18" charset="-120"/>
                <a:cs typeface="Mangal" pitchFamily="18" charset="0"/>
              </a:rPr>
              <a:t>者表示自己優勢是親和力</a:t>
            </a:r>
            <a:r>
              <a:rPr lang="en-US" altLang="zh-TW" sz="2000" b="1" dirty="0" smtClean="0">
                <a:ea typeface="新細明體" pitchFamily="18" charset="-120"/>
                <a:cs typeface="Mangal" pitchFamily="18" charset="0"/>
              </a:rPr>
              <a:t>(26.9%)</a:t>
            </a:r>
            <a:r>
              <a:rPr lang="zh-TW" altLang="en-US" sz="2000" b="1" dirty="0" smtClean="0">
                <a:ea typeface="新細明體" pitchFamily="18" charset="-120"/>
                <a:cs typeface="Mangal" pitchFamily="18" charset="0"/>
              </a:rPr>
              <a:t>及溝通 </a:t>
            </a:r>
            <a:r>
              <a:rPr lang="en-US" altLang="zh-TW" sz="2000" b="1" dirty="0" smtClean="0">
                <a:ea typeface="新細明體" pitchFamily="18" charset="-120"/>
                <a:cs typeface="Mangal" pitchFamily="18" charset="0"/>
              </a:rPr>
              <a:t>(23.8%)</a:t>
            </a:r>
          </a:p>
          <a:p>
            <a:pPr hangingPunct="1">
              <a:buSzPct val="45000"/>
            </a:pPr>
            <a:r>
              <a:rPr lang="en-US" altLang="zh-TW" sz="2000" b="1" dirty="0" smtClean="0">
                <a:ea typeface="新細明體" pitchFamily="18" charset="-120"/>
                <a:cs typeface="Mangal" pitchFamily="18" charset="0"/>
              </a:rPr>
              <a:t>2.</a:t>
            </a:r>
            <a:r>
              <a:rPr lang="zh-TW" altLang="en-US" sz="2000" b="1" dirty="0" smtClean="0">
                <a:ea typeface="新細明體" pitchFamily="18" charset="-120"/>
                <a:cs typeface="Mangal" pitchFamily="18" charset="0"/>
              </a:rPr>
              <a:t> 只有少於</a:t>
            </a:r>
            <a:r>
              <a:rPr lang="en-US" altLang="zh-TW" sz="2000" b="1" dirty="0" smtClean="0">
                <a:ea typeface="新細明體" pitchFamily="18" charset="-120"/>
                <a:cs typeface="Mangal" pitchFamily="18" charset="0"/>
              </a:rPr>
              <a:t>5%</a:t>
            </a:r>
            <a:r>
              <a:rPr lang="zh-TW" altLang="en-US" sz="2000" b="1" dirty="0" smtClean="0">
                <a:ea typeface="新細明體" pitchFamily="18" charset="-120"/>
                <a:cs typeface="Mangal" pitchFamily="18" charset="0"/>
              </a:rPr>
              <a:t>受訪者對自己學歷有信心</a:t>
            </a:r>
            <a:endParaRPr lang="en-US" altLang="zh-TW" sz="2000" b="1" dirty="0" smtClean="0">
              <a:ea typeface="新細明體" pitchFamily="18" charset="-120"/>
              <a:cs typeface="Mangal" pitchFamily="18" charset="0"/>
            </a:endParaRPr>
          </a:p>
        </p:txBody>
      </p:sp>
      <p:pic>
        <p:nvPicPr>
          <p:cNvPr id="5" name="Picture 4" descr="Q7"/>
          <p:cNvPicPr>
            <a:picLocks noChangeAspect="1" noChangeArrowheads="1"/>
          </p:cNvPicPr>
          <p:nvPr>
            <p:ph idx="1"/>
          </p:nvPr>
        </p:nvPicPr>
        <p:blipFill rotWithShape="1">
          <a:blip r:embed="rId2">
            <a:extLst>
              <a:ext uri="{28A0092B-C50C-407E-A947-70E740481C1C}">
                <a14:useLocalDpi xmlns:a14="http://schemas.microsoft.com/office/drawing/2010/main" val="0"/>
              </a:ext>
            </a:extLst>
          </a:blip>
          <a:srcRect l="23423" t="20990" r="21580" b="40980"/>
          <a:stretch/>
        </p:blipFill>
        <p:spPr>
          <a:xfrm>
            <a:off x="534431" y="2924944"/>
            <a:ext cx="8075137" cy="36140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文字方塊 5"/>
          <p:cNvSpPr txBox="1"/>
          <p:nvPr/>
        </p:nvSpPr>
        <p:spPr>
          <a:xfrm>
            <a:off x="5004048" y="3460358"/>
            <a:ext cx="1008112" cy="369332"/>
          </a:xfrm>
          <a:prstGeom prst="rect">
            <a:avLst/>
          </a:prstGeom>
          <a:noFill/>
        </p:spPr>
        <p:txBody>
          <a:bodyPr wrap="square" rtlCol="0">
            <a:spAutoFit/>
          </a:bodyPr>
          <a:lstStyle/>
          <a:p>
            <a:r>
              <a:rPr lang="zh-TW" altLang="en-US" dirty="0" smtClean="0"/>
              <a:t>單選題</a:t>
            </a:r>
            <a:endParaRPr lang="zh-HK" altLang="en-US" dirty="0"/>
          </a:p>
        </p:txBody>
      </p:sp>
    </p:spTree>
    <p:extLst>
      <p:ext uri="{BB962C8B-B14F-4D97-AF65-F5344CB8AC3E}">
        <p14:creationId xmlns:p14="http://schemas.microsoft.com/office/powerpoint/2010/main" val="342722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fontScale="90000"/>
          </a:bodyPr>
          <a:lstStyle/>
          <a:p>
            <a:r>
              <a:rPr lang="zh-TW" altLang="zh-HK" b="1" dirty="0" smtClean="0">
                <a:solidFill>
                  <a:srgbClr val="000000"/>
                </a:solidFill>
                <a:latin typeface="細明體" pitchFamily="49" charset="-120"/>
                <a:ea typeface="細明體" pitchFamily="49" charset="-120"/>
              </a:rPr>
              <a:t>問題</a:t>
            </a:r>
            <a:r>
              <a:rPr lang="en-US" altLang="zh-TW" b="1" dirty="0" smtClean="0">
                <a:solidFill>
                  <a:srgbClr val="000000"/>
                </a:solidFill>
                <a:latin typeface="細明體" pitchFamily="49" charset="-120"/>
                <a:ea typeface="細明體" pitchFamily="49" charset="-120"/>
              </a:rPr>
              <a:t>8</a:t>
            </a:r>
            <a:r>
              <a:rPr lang="en-US" altLang="zh-HK" b="1" dirty="0" smtClean="0">
                <a:solidFill>
                  <a:srgbClr val="000000"/>
                </a:solidFill>
                <a:latin typeface="細明體" pitchFamily="49" charset="-120"/>
                <a:ea typeface="細明體" pitchFamily="49" charset="-120"/>
              </a:rPr>
              <a:t>:</a:t>
            </a:r>
            <a:r>
              <a:rPr lang="zh-TW" altLang="en-US" b="1" dirty="0" smtClean="0">
                <a:solidFill>
                  <a:srgbClr val="000000"/>
                </a:solidFill>
                <a:latin typeface="細明體" pitchFamily="49" charset="-120"/>
                <a:ea typeface="細明體" pitchFamily="49" charset="-120"/>
              </a:rPr>
              <a:t>你認為以下哪一項是你最缺乏的能力</a:t>
            </a:r>
            <a:r>
              <a:rPr lang="en-US" altLang="zh-TW" b="1" dirty="0" smtClean="0">
                <a:solidFill>
                  <a:srgbClr val="000000"/>
                </a:solidFill>
                <a:latin typeface="細明體" pitchFamily="49" charset="-120"/>
                <a:ea typeface="細明體" pitchFamily="49" charset="-120"/>
              </a:rPr>
              <a:t>?</a:t>
            </a:r>
            <a:endParaRPr lang="zh-HK" altLang="en-US" dirty="0"/>
          </a:p>
        </p:txBody>
      </p:sp>
      <p:sp>
        <p:nvSpPr>
          <p:cNvPr id="4" name="矩形 4"/>
          <p:cNvSpPr/>
          <p:nvPr/>
        </p:nvSpPr>
        <p:spPr>
          <a:xfrm>
            <a:off x="0" y="1988840"/>
            <a:ext cx="9144000" cy="70643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solidFill>
              <a:srgbClr val="000000"/>
            </a:solidFill>
            <a:prstDash val="solid"/>
          </a:ln>
        </p:spPr>
        <p:txBody>
          <a:bodyPr lIns="90000" tIns="45000" rIns="90000" bIns="45000">
            <a:spAutoFit/>
          </a:bodyPr>
          <a:lstStyle>
            <a:lvl1pPr eaLnBrk="0" hangingPunct="0">
              <a:defRPr sz="1600">
                <a:solidFill>
                  <a:schemeClr val="tx1"/>
                </a:solidFill>
                <a:latin typeface="Arial" pitchFamily="34" charset="0"/>
                <a:ea typeface="MS Mincho" pitchFamily="49" charset="-128"/>
              </a:defRPr>
            </a:lvl1pPr>
            <a:lvl2pPr marL="742950" indent="-285750" eaLnBrk="0" hangingPunct="0">
              <a:defRPr sz="1600">
                <a:solidFill>
                  <a:schemeClr val="tx1"/>
                </a:solidFill>
                <a:latin typeface="Arial" pitchFamily="34" charset="0"/>
                <a:ea typeface="MS Mincho" pitchFamily="49" charset="-128"/>
              </a:defRPr>
            </a:lvl2pPr>
            <a:lvl3pPr marL="1143000" indent="-228600" eaLnBrk="0" hangingPunct="0">
              <a:defRPr sz="1600">
                <a:solidFill>
                  <a:schemeClr val="tx1"/>
                </a:solidFill>
                <a:latin typeface="Arial" pitchFamily="34" charset="0"/>
                <a:ea typeface="MS Mincho" pitchFamily="49" charset="-128"/>
              </a:defRPr>
            </a:lvl3pPr>
            <a:lvl4pPr marL="1600200" indent="-228600" eaLnBrk="0" hangingPunct="0">
              <a:defRPr sz="1600">
                <a:solidFill>
                  <a:schemeClr val="tx1"/>
                </a:solidFill>
                <a:latin typeface="Arial" pitchFamily="34" charset="0"/>
                <a:ea typeface="MS Mincho" pitchFamily="49" charset="-128"/>
              </a:defRPr>
            </a:lvl4pPr>
            <a:lvl5pPr marL="2057400" indent="-228600" eaLnBrk="0" hangingPunct="0">
              <a:defRPr sz="1600">
                <a:solidFill>
                  <a:schemeClr val="tx1"/>
                </a:solidFill>
                <a:latin typeface="Arial" pitchFamily="34" charset="0"/>
                <a:ea typeface="MS Mincho" pitchFamily="49" charset="-128"/>
              </a:defRPr>
            </a:lvl5pPr>
            <a:lvl6pPr marL="2514600" indent="-228600" eaLnBrk="0" fontAlgn="base" hangingPunct="0">
              <a:spcBef>
                <a:spcPct val="0"/>
              </a:spcBef>
              <a:spcAft>
                <a:spcPct val="0"/>
              </a:spcAft>
              <a:defRPr sz="1600">
                <a:solidFill>
                  <a:schemeClr val="tx1"/>
                </a:solidFill>
                <a:latin typeface="Arial" pitchFamily="34" charset="0"/>
                <a:ea typeface="MS Mincho" pitchFamily="49" charset="-128"/>
              </a:defRPr>
            </a:lvl6pPr>
            <a:lvl7pPr marL="2971800" indent="-228600" eaLnBrk="0" fontAlgn="base" hangingPunct="0">
              <a:spcBef>
                <a:spcPct val="0"/>
              </a:spcBef>
              <a:spcAft>
                <a:spcPct val="0"/>
              </a:spcAft>
              <a:defRPr sz="1600">
                <a:solidFill>
                  <a:schemeClr val="tx1"/>
                </a:solidFill>
                <a:latin typeface="Arial" pitchFamily="34" charset="0"/>
                <a:ea typeface="MS Mincho" pitchFamily="49" charset="-128"/>
              </a:defRPr>
            </a:lvl7pPr>
            <a:lvl8pPr marL="3429000" indent="-228600" eaLnBrk="0" fontAlgn="base" hangingPunct="0">
              <a:spcBef>
                <a:spcPct val="0"/>
              </a:spcBef>
              <a:spcAft>
                <a:spcPct val="0"/>
              </a:spcAft>
              <a:defRPr sz="1600">
                <a:solidFill>
                  <a:schemeClr val="tx1"/>
                </a:solidFill>
                <a:latin typeface="Arial" pitchFamily="34" charset="0"/>
                <a:ea typeface="MS Mincho" pitchFamily="49" charset="-128"/>
              </a:defRPr>
            </a:lvl8pPr>
            <a:lvl9pPr marL="3886200" indent="-228600" eaLnBrk="0" fontAlgn="base" hangingPunct="0">
              <a:spcBef>
                <a:spcPct val="0"/>
              </a:spcBef>
              <a:spcAft>
                <a:spcPct val="0"/>
              </a:spcAft>
              <a:defRPr sz="1600">
                <a:solidFill>
                  <a:schemeClr val="tx1"/>
                </a:solidFill>
                <a:latin typeface="Arial" pitchFamily="34" charset="0"/>
                <a:ea typeface="MS Mincho" pitchFamily="49" charset="-128"/>
              </a:defRPr>
            </a:lvl9pPr>
          </a:lstStyle>
          <a:p>
            <a:pPr hangingPunct="1">
              <a:buSzPct val="45000"/>
            </a:pPr>
            <a:r>
              <a:rPr lang="en-US" altLang="zh-TW" sz="2000" b="1" dirty="0" smtClean="0">
                <a:ea typeface="新細明體" pitchFamily="18" charset="-120"/>
                <a:cs typeface="Mangal" pitchFamily="18" charset="0"/>
              </a:rPr>
              <a:t>1.</a:t>
            </a:r>
            <a:r>
              <a:rPr lang="zh-TW" altLang="en-US" sz="2000" b="1" dirty="0" smtClean="0">
                <a:ea typeface="新細明體" pitchFamily="18" charset="-120"/>
                <a:cs typeface="Mangal" pitchFamily="18" charset="0"/>
              </a:rPr>
              <a:t> </a:t>
            </a:r>
            <a:r>
              <a:rPr lang="en-US" altLang="zh-TW" sz="2000" b="1" dirty="0" smtClean="0">
                <a:ea typeface="新細明體" pitchFamily="18" charset="-120"/>
                <a:cs typeface="Mangal" pitchFamily="18" charset="0"/>
              </a:rPr>
              <a:t>17.7</a:t>
            </a:r>
            <a:r>
              <a:rPr lang="en-US" altLang="zh-TW" sz="2000" b="1" dirty="0">
                <a:ea typeface="新細明體" pitchFamily="18" charset="-120"/>
                <a:cs typeface="Mangal" pitchFamily="18" charset="0"/>
              </a:rPr>
              <a:t>%</a:t>
            </a:r>
            <a:r>
              <a:rPr lang="zh-TW" altLang="en-US" sz="2000" b="1" dirty="0">
                <a:ea typeface="新細明體" pitchFamily="18" charset="-120"/>
                <a:cs typeface="Mangal" pitchFamily="18" charset="0"/>
              </a:rPr>
              <a:t>受訪者表示設計</a:t>
            </a:r>
            <a:r>
              <a:rPr lang="en-US" altLang="zh-TW" sz="2000" b="1" dirty="0">
                <a:ea typeface="新細明體" pitchFamily="18" charset="-120"/>
                <a:cs typeface="Mangal" pitchFamily="18" charset="0"/>
              </a:rPr>
              <a:t>/</a:t>
            </a:r>
            <a:r>
              <a:rPr lang="zh-TW" altLang="en-US" sz="2000" b="1" dirty="0">
                <a:ea typeface="新細明體" pitchFamily="18" charset="-120"/>
                <a:cs typeface="Mangal" pitchFamily="18" charset="0"/>
              </a:rPr>
              <a:t>創意是最缺乏的</a:t>
            </a:r>
            <a:r>
              <a:rPr lang="zh-TW" altLang="en-US" sz="2000" b="1" dirty="0" smtClean="0">
                <a:ea typeface="新細明體" pitchFamily="18" charset="-120"/>
                <a:cs typeface="Mangal" pitchFamily="18" charset="0"/>
              </a:rPr>
              <a:t>能力</a:t>
            </a:r>
            <a:endParaRPr lang="en-US" altLang="zh-TW" sz="2000" b="1" dirty="0">
              <a:ea typeface="新細明體" pitchFamily="18" charset="-120"/>
              <a:cs typeface="Mangal" pitchFamily="18" charset="0"/>
            </a:endParaRPr>
          </a:p>
          <a:p>
            <a:pPr hangingPunct="1">
              <a:buSzPct val="45000"/>
            </a:pPr>
            <a:r>
              <a:rPr lang="en-US" altLang="zh-TW" sz="2000" b="1" dirty="0" smtClean="0">
                <a:ea typeface="新細明體" pitchFamily="18" charset="-120"/>
                <a:cs typeface="Mangal" pitchFamily="18" charset="0"/>
              </a:rPr>
              <a:t>2.</a:t>
            </a:r>
            <a:r>
              <a:rPr lang="zh-TW" altLang="en-US" sz="2000" b="1" dirty="0" smtClean="0">
                <a:ea typeface="新細明體" pitchFamily="18" charset="-120"/>
                <a:cs typeface="Mangal" pitchFamily="18" charset="0"/>
              </a:rPr>
              <a:t> 其次是營商能力</a:t>
            </a:r>
            <a:r>
              <a:rPr lang="en-US" altLang="zh-TW" sz="2000" b="1" dirty="0" smtClean="0">
                <a:ea typeface="新細明體" pitchFamily="18" charset="-120"/>
                <a:cs typeface="Mangal" pitchFamily="18" charset="0"/>
              </a:rPr>
              <a:t>(16.9%)</a:t>
            </a:r>
            <a:r>
              <a:rPr lang="zh-TW" altLang="en-US" sz="2000" b="1" dirty="0">
                <a:ea typeface="新細明體" pitchFamily="18" charset="-120"/>
                <a:cs typeface="Mangal" pitchFamily="18" charset="0"/>
              </a:rPr>
              <a:t>及</a:t>
            </a:r>
            <a:r>
              <a:rPr lang="zh-TW" altLang="en-US" sz="2000" b="1" dirty="0" smtClean="0">
                <a:ea typeface="新細明體" pitchFamily="18" charset="-120"/>
                <a:cs typeface="Mangal" pitchFamily="18" charset="0"/>
              </a:rPr>
              <a:t>學歷</a:t>
            </a:r>
            <a:r>
              <a:rPr lang="en-US" altLang="zh-TW" sz="2000" b="1" dirty="0" smtClean="0">
                <a:ea typeface="新細明體" pitchFamily="18" charset="-120"/>
                <a:cs typeface="Mangal" pitchFamily="18" charset="0"/>
              </a:rPr>
              <a:t>(13.8%)</a:t>
            </a:r>
          </a:p>
        </p:txBody>
      </p:sp>
      <p:pic>
        <p:nvPicPr>
          <p:cNvPr id="5" name="Picture 4" descr="Q8"/>
          <p:cNvPicPr>
            <a:picLocks noChangeAspect="1" noChangeArrowheads="1"/>
          </p:cNvPicPr>
          <p:nvPr>
            <p:ph idx="1"/>
          </p:nvPr>
        </p:nvPicPr>
        <p:blipFill rotWithShape="1">
          <a:blip r:embed="rId2">
            <a:extLst>
              <a:ext uri="{28A0092B-C50C-407E-A947-70E740481C1C}">
                <a14:useLocalDpi xmlns:a14="http://schemas.microsoft.com/office/drawing/2010/main" val="0"/>
              </a:ext>
            </a:extLst>
          </a:blip>
          <a:srcRect l="22191" t="18399" r="21504" b="39649"/>
          <a:stretch/>
        </p:blipFill>
        <p:spPr>
          <a:xfrm>
            <a:off x="269981" y="2714852"/>
            <a:ext cx="8604038" cy="4132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文字方塊 5"/>
          <p:cNvSpPr txBox="1"/>
          <p:nvPr/>
        </p:nvSpPr>
        <p:spPr>
          <a:xfrm>
            <a:off x="5364088" y="3460358"/>
            <a:ext cx="1008112" cy="369332"/>
          </a:xfrm>
          <a:prstGeom prst="rect">
            <a:avLst/>
          </a:prstGeom>
          <a:noFill/>
        </p:spPr>
        <p:txBody>
          <a:bodyPr wrap="square" rtlCol="0">
            <a:spAutoFit/>
          </a:bodyPr>
          <a:lstStyle/>
          <a:p>
            <a:r>
              <a:rPr lang="zh-TW" altLang="en-US" dirty="0" smtClean="0"/>
              <a:t>單選題</a:t>
            </a:r>
            <a:endParaRPr lang="zh-HK" altLang="en-US" dirty="0"/>
          </a:p>
        </p:txBody>
      </p:sp>
    </p:spTree>
    <p:extLst>
      <p:ext uri="{BB962C8B-B14F-4D97-AF65-F5344CB8AC3E}">
        <p14:creationId xmlns:p14="http://schemas.microsoft.com/office/powerpoint/2010/main" val="342722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457200" y="1052700"/>
            <a:ext cx="8229600" cy="864096"/>
          </a:xfrm>
        </p:spPr>
        <p:txBody>
          <a:bodyPr>
            <a:normAutofit fontScale="90000"/>
          </a:bodyPr>
          <a:lstStyle/>
          <a:p>
            <a:r>
              <a:rPr lang="zh-TW" altLang="zh-HK" b="1" dirty="0" smtClean="0">
                <a:solidFill>
                  <a:srgbClr val="000000"/>
                </a:solidFill>
                <a:latin typeface="細明體" pitchFamily="49" charset="-120"/>
                <a:ea typeface="細明體" pitchFamily="49" charset="-120"/>
              </a:rPr>
              <a:t>問題</a:t>
            </a:r>
            <a:r>
              <a:rPr lang="en-US" altLang="zh-TW" b="1" dirty="0" smtClean="0">
                <a:solidFill>
                  <a:srgbClr val="000000"/>
                </a:solidFill>
                <a:latin typeface="細明體" pitchFamily="49" charset="-120"/>
                <a:ea typeface="細明體" pitchFamily="49" charset="-120"/>
              </a:rPr>
              <a:t>9</a:t>
            </a:r>
            <a:r>
              <a:rPr lang="en-US" altLang="zh-HK" b="1" dirty="0" smtClean="0">
                <a:solidFill>
                  <a:srgbClr val="000000"/>
                </a:solidFill>
                <a:latin typeface="細明體" pitchFamily="49" charset="-120"/>
                <a:ea typeface="細明體" pitchFamily="49" charset="-120"/>
              </a:rPr>
              <a:t>:</a:t>
            </a:r>
            <a:r>
              <a:rPr lang="zh-TW" altLang="en-US" b="1" dirty="0" smtClean="0">
                <a:solidFill>
                  <a:srgbClr val="000000"/>
                </a:solidFill>
                <a:latin typeface="細明體" pitchFamily="49" charset="-120"/>
                <a:ea typeface="細明體" pitchFamily="49" charset="-120"/>
              </a:rPr>
              <a:t>你讀書期間有否參加以下措施</a:t>
            </a:r>
            <a:r>
              <a:rPr lang="en-US" altLang="zh-TW" b="1" dirty="0" smtClean="0">
                <a:solidFill>
                  <a:srgbClr val="000000"/>
                </a:solidFill>
                <a:latin typeface="細明體" pitchFamily="49" charset="-120"/>
                <a:ea typeface="細明體" pitchFamily="49" charset="-120"/>
              </a:rPr>
              <a:t>/</a:t>
            </a:r>
            <a:r>
              <a:rPr lang="zh-TW" altLang="en-US" b="1" dirty="0" smtClean="0">
                <a:solidFill>
                  <a:srgbClr val="000000"/>
                </a:solidFill>
                <a:latin typeface="細明體" pitchFamily="49" charset="-120"/>
                <a:ea typeface="細明體" pitchFamily="49" charset="-120"/>
              </a:rPr>
              <a:t>支援</a:t>
            </a:r>
            <a:r>
              <a:rPr lang="en-US" altLang="zh-TW" b="1" dirty="0" smtClean="0">
                <a:solidFill>
                  <a:srgbClr val="000000"/>
                </a:solidFill>
                <a:latin typeface="細明體" pitchFamily="49" charset="-120"/>
                <a:ea typeface="細明體" pitchFamily="49" charset="-120"/>
              </a:rPr>
              <a:t>?</a:t>
            </a:r>
            <a:endParaRPr lang="zh-HK" altLang="en-US" dirty="0"/>
          </a:p>
        </p:txBody>
      </p:sp>
      <p:sp>
        <p:nvSpPr>
          <p:cNvPr id="4" name="矩形 4"/>
          <p:cNvSpPr/>
          <p:nvPr/>
        </p:nvSpPr>
        <p:spPr>
          <a:xfrm>
            <a:off x="0" y="1844824"/>
            <a:ext cx="9144000" cy="132198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solidFill>
              <a:srgbClr val="000000"/>
            </a:solidFill>
            <a:prstDash val="solid"/>
          </a:ln>
        </p:spPr>
        <p:txBody>
          <a:bodyPr lIns="90000" tIns="45000" rIns="90000" bIns="45000">
            <a:spAutoFit/>
          </a:bodyPr>
          <a:lstStyle>
            <a:lvl1pPr eaLnBrk="0" hangingPunct="0">
              <a:defRPr sz="1600">
                <a:solidFill>
                  <a:schemeClr val="tx1"/>
                </a:solidFill>
                <a:latin typeface="Arial" pitchFamily="34" charset="0"/>
                <a:ea typeface="MS Mincho" pitchFamily="49" charset="-128"/>
              </a:defRPr>
            </a:lvl1pPr>
            <a:lvl2pPr marL="742950" indent="-285750" eaLnBrk="0" hangingPunct="0">
              <a:defRPr sz="1600">
                <a:solidFill>
                  <a:schemeClr val="tx1"/>
                </a:solidFill>
                <a:latin typeface="Arial" pitchFamily="34" charset="0"/>
                <a:ea typeface="MS Mincho" pitchFamily="49" charset="-128"/>
              </a:defRPr>
            </a:lvl2pPr>
            <a:lvl3pPr marL="1143000" indent="-228600" eaLnBrk="0" hangingPunct="0">
              <a:defRPr sz="1600">
                <a:solidFill>
                  <a:schemeClr val="tx1"/>
                </a:solidFill>
                <a:latin typeface="Arial" pitchFamily="34" charset="0"/>
                <a:ea typeface="MS Mincho" pitchFamily="49" charset="-128"/>
              </a:defRPr>
            </a:lvl3pPr>
            <a:lvl4pPr marL="1600200" indent="-228600" eaLnBrk="0" hangingPunct="0">
              <a:defRPr sz="1600">
                <a:solidFill>
                  <a:schemeClr val="tx1"/>
                </a:solidFill>
                <a:latin typeface="Arial" pitchFamily="34" charset="0"/>
                <a:ea typeface="MS Mincho" pitchFamily="49" charset="-128"/>
              </a:defRPr>
            </a:lvl4pPr>
            <a:lvl5pPr marL="2057400" indent="-228600" eaLnBrk="0" hangingPunct="0">
              <a:defRPr sz="1600">
                <a:solidFill>
                  <a:schemeClr val="tx1"/>
                </a:solidFill>
                <a:latin typeface="Arial" pitchFamily="34" charset="0"/>
                <a:ea typeface="MS Mincho" pitchFamily="49" charset="-128"/>
              </a:defRPr>
            </a:lvl5pPr>
            <a:lvl6pPr marL="2514600" indent="-228600" eaLnBrk="0" fontAlgn="base" hangingPunct="0">
              <a:spcBef>
                <a:spcPct val="0"/>
              </a:spcBef>
              <a:spcAft>
                <a:spcPct val="0"/>
              </a:spcAft>
              <a:defRPr sz="1600">
                <a:solidFill>
                  <a:schemeClr val="tx1"/>
                </a:solidFill>
                <a:latin typeface="Arial" pitchFamily="34" charset="0"/>
                <a:ea typeface="MS Mincho" pitchFamily="49" charset="-128"/>
              </a:defRPr>
            </a:lvl6pPr>
            <a:lvl7pPr marL="2971800" indent="-228600" eaLnBrk="0" fontAlgn="base" hangingPunct="0">
              <a:spcBef>
                <a:spcPct val="0"/>
              </a:spcBef>
              <a:spcAft>
                <a:spcPct val="0"/>
              </a:spcAft>
              <a:defRPr sz="1600">
                <a:solidFill>
                  <a:schemeClr val="tx1"/>
                </a:solidFill>
                <a:latin typeface="Arial" pitchFamily="34" charset="0"/>
                <a:ea typeface="MS Mincho" pitchFamily="49" charset="-128"/>
              </a:defRPr>
            </a:lvl7pPr>
            <a:lvl8pPr marL="3429000" indent="-228600" eaLnBrk="0" fontAlgn="base" hangingPunct="0">
              <a:spcBef>
                <a:spcPct val="0"/>
              </a:spcBef>
              <a:spcAft>
                <a:spcPct val="0"/>
              </a:spcAft>
              <a:defRPr sz="1600">
                <a:solidFill>
                  <a:schemeClr val="tx1"/>
                </a:solidFill>
                <a:latin typeface="Arial" pitchFamily="34" charset="0"/>
                <a:ea typeface="MS Mincho" pitchFamily="49" charset="-128"/>
              </a:defRPr>
            </a:lvl8pPr>
            <a:lvl9pPr marL="3886200" indent="-228600" eaLnBrk="0" fontAlgn="base" hangingPunct="0">
              <a:spcBef>
                <a:spcPct val="0"/>
              </a:spcBef>
              <a:spcAft>
                <a:spcPct val="0"/>
              </a:spcAft>
              <a:defRPr sz="1600">
                <a:solidFill>
                  <a:schemeClr val="tx1"/>
                </a:solidFill>
                <a:latin typeface="Arial" pitchFamily="34" charset="0"/>
                <a:ea typeface="MS Mincho" pitchFamily="49" charset="-128"/>
              </a:defRPr>
            </a:lvl9pPr>
          </a:lstStyle>
          <a:p>
            <a:pPr hangingPunct="1">
              <a:buSzPct val="45000"/>
            </a:pPr>
            <a:r>
              <a:rPr lang="en-US" altLang="zh-TW" sz="2000" b="1" dirty="0" smtClean="0">
                <a:ea typeface="新細明體" pitchFamily="18" charset="-120"/>
                <a:cs typeface="Mangal" pitchFamily="18" charset="0"/>
              </a:rPr>
              <a:t>1.</a:t>
            </a:r>
            <a:r>
              <a:rPr lang="zh-TW" altLang="en-US" sz="2000" b="1" dirty="0" smtClean="0">
                <a:ea typeface="新細明體" pitchFamily="18" charset="-120"/>
                <a:cs typeface="Mangal" pitchFamily="18" charset="0"/>
              </a:rPr>
              <a:t> 過半數</a:t>
            </a:r>
            <a:r>
              <a:rPr lang="en-US" altLang="zh-TW" sz="2000" b="1" dirty="0" smtClean="0">
                <a:ea typeface="新細明體" pitchFamily="18" charset="-120"/>
                <a:cs typeface="Mangal" pitchFamily="18" charset="0"/>
              </a:rPr>
              <a:t>(50.8%)</a:t>
            </a:r>
            <a:r>
              <a:rPr lang="zh-TW" altLang="en-US" sz="2000" b="1" dirty="0" smtClean="0">
                <a:ea typeface="新細明體" pitchFamily="18" charset="-120"/>
                <a:cs typeface="Mangal" pitchFamily="18" charset="0"/>
              </a:rPr>
              <a:t>受</a:t>
            </a:r>
            <a:r>
              <a:rPr lang="zh-TW" altLang="en-US" sz="2000" b="1" dirty="0">
                <a:ea typeface="新細明體" pitchFamily="18" charset="-120"/>
                <a:cs typeface="Mangal" pitchFamily="18" charset="0"/>
              </a:rPr>
              <a:t>訪</a:t>
            </a:r>
            <a:r>
              <a:rPr lang="zh-TW" altLang="en-US" sz="2000" b="1" dirty="0" smtClean="0">
                <a:ea typeface="新細明體" pitchFamily="18" charset="-120"/>
                <a:cs typeface="Mangal" pitchFamily="18" charset="0"/>
              </a:rPr>
              <a:t>者表示</a:t>
            </a:r>
            <a:r>
              <a:rPr lang="zh-TW" altLang="en-US" sz="2000" b="1" dirty="0">
                <a:ea typeface="新細明體" pitchFamily="18" charset="-120"/>
                <a:cs typeface="Mangal" pitchFamily="18" charset="0"/>
              </a:rPr>
              <a:t>讀書期間</a:t>
            </a:r>
            <a:r>
              <a:rPr lang="zh-TW" altLang="en-US" sz="2000" b="1" dirty="0" smtClean="0">
                <a:ea typeface="新細明體" pitchFamily="18" charset="-120"/>
                <a:cs typeface="Mangal" pitchFamily="18" charset="0"/>
              </a:rPr>
              <a:t>有參與文憑</a:t>
            </a:r>
            <a:r>
              <a:rPr lang="en-US" altLang="zh-TW" sz="2000" b="1" dirty="0" smtClean="0">
                <a:ea typeface="新細明體" pitchFamily="18" charset="-120"/>
                <a:cs typeface="Mangal" pitchFamily="18" charset="0"/>
              </a:rPr>
              <a:t>/</a:t>
            </a:r>
            <a:r>
              <a:rPr lang="zh-TW" altLang="en-US" sz="2000" b="1" dirty="0" smtClean="0">
                <a:ea typeface="新細明體" pitchFamily="18" charset="-120"/>
                <a:cs typeface="Mangal" pitchFamily="18" charset="0"/>
              </a:rPr>
              <a:t>證書</a:t>
            </a:r>
            <a:r>
              <a:rPr lang="en-US" altLang="zh-TW" sz="2000" b="1" dirty="0" smtClean="0">
                <a:ea typeface="新細明體" pitchFamily="18" charset="-120"/>
                <a:cs typeface="Mangal" pitchFamily="18" charset="0"/>
              </a:rPr>
              <a:t>/</a:t>
            </a:r>
            <a:r>
              <a:rPr lang="zh-TW" altLang="en-US" sz="2000" b="1" dirty="0" smtClean="0">
                <a:ea typeface="新細明體" pitchFamily="18" charset="-120"/>
                <a:cs typeface="Mangal" pitchFamily="18" charset="0"/>
              </a:rPr>
              <a:t>學生，其次是實習體驗</a:t>
            </a:r>
            <a:r>
              <a:rPr lang="en-US" altLang="zh-TW" sz="2000" b="1" dirty="0" smtClean="0">
                <a:ea typeface="新細明體" pitchFamily="18" charset="-120"/>
                <a:cs typeface="Mangal" pitchFamily="18" charset="0"/>
              </a:rPr>
              <a:t>(30.8%)</a:t>
            </a:r>
            <a:r>
              <a:rPr lang="zh-TW" altLang="en-US" sz="2000" b="1" dirty="0" smtClean="0">
                <a:ea typeface="新細明體" pitchFamily="18" charset="-120"/>
                <a:cs typeface="Mangal" pitchFamily="18" charset="0"/>
              </a:rPr>
              <a:t>及升學講座</a:t>
            </a:r>
            <a:r>
              <a:rPr lang="en-US" altLang="zh-TW" sz="2000" b="1" dirty="0" smtClean="0">
                <a:ea typeface="新細明體" pitchFamily="18" charset="-120"/>
                <a:cs typeface="Mangal" pitchFamily="18" charset="0"/>
              </a:rPr>
              <a:t>(26.5%)</a:t>
            </a:r>
          </a:p>
          <a:p>
            <a:pPr hangingPunct="1">
              <a:buSzPct val="45000"/>
            </a:pPr>
            <a:r>
              <a:rPr lang="en-US" altLang="zh-TW" sz="2000" b="1" dirty="0" smtClean="0">
                <a:ea typeface="新細明體" pitchFamily="18" charset="-120"/>
                <a:cs typeface="Mangal" pitchFamily="18" charset="0"/>
              </a:rPr>
              <a:t>2.</a:t>
            </a:r>
            <a:r>
              <a:rPr lang="zh-TW" altLang="en-US" sz="2000" b="1" dirty="0" smtClean="0">
                <a:ea typeface="新細明體" pitchFamily="18" charset="-120"/>
                <a:cs typeface="Mangal" pitchFamily="18" charset="0"/>
              </a:rPr>
              <a:t> 分別</a:t>
            </a:r>
            <a:r>
              <a:rPr lang="zh-TW" altLang="en-US" sz="2000" b="1" dirty="0">
                <a:ea typeface="新細明體" pitchFamily="18" charset="-120"/>
                <a:cs typeface="Mangal" pitchFamily="18" charset="0"/>
              </a:rPr>
              <a:t>只有</a:t>
            </a:r>
            <a:r>
              <a:rPr lang="zh-TW" altLang="en-US" sz="2000" b="1" dirty="0" smtClean="0">
                <a:ea typeface="新細明體" pitchFamily="18" charset="-120"/>
                <a:cs typeface="Mangal" pitchFamily="18" charset="0"/>
              </a:rPr>
              <a:t>約</a:t>
            </a:r>
            <a:r>
              <a:rPr lang="en-US" altLang="zh-TW" sz="2000" b="1" dirty="0" smtClean="0">
                <a:ea typeface="新細明體" pitchFamily="18" charset="-120"/>
                <a:cs typeface="Mangal" pitchFamily="18" charset="0"/>
              </a:rPr>
              <a:t>1/5</a:t>
            </a:r>
            <a:r>
              <a:rPr lang="zh-TW" altLang="en-US" sz="2000" b="1" dirty="0" smtClean="0">
                <a:ea typeface="新細明體" pitchFamily="18" charset="-120"/>
                <a:cs typeface="Mangal" pitchFamily="18" charset="0"/>
              </a:rPr>
              <a:t> </a:t>
            </a:r>
            <a:r>
              <a:rPr lang="en-US" altLang="zh-TW" sz="2000" b="1" dirty="0" smtClean="0">
                <a:ea typeface="新細明體" pitchFamily="18" charset="-120"/>
                <a:cs typeface="Mangal" pitchFamily="18" charset="0"/>
              </a:rPr>
              <a:t>(20.8%)</a:t>
            </a:r>
            <a:r>
              <a:rPr lang="zh-TW" altLang="en-US" sz="2000" b="1" dirty="0" smtClean="0">
                <a:ea typeface="新細明體" pitchFamily="18" charset="-120"/>
                <a:cs typeface="Mangal" pitchFamily="18" charset="0"/>
              </a:rPr>
              <a:t>及少於</a:t>
            </a:r>
            <a:r>
              <a:rPr lang="en-US" altLang="zh-TW" sz="2000" b="1" dirty="0" smtClean="0">
                <a:ea typeface="新細明體" pitchFamily="18" charset="-120"/>
                <a:cs typeface="Mangal" pitchFamily="18" charset="0"/>
              </a:rPr>
              <a:t>1/5</a:t>
            </a:r>
            <a:r>
              <a:rPr lang="zh-TW" altLang="en-US" sz="2000" b="1" dirty="0" smtClean="0">
                <a:ea typeface="新細明體" pitchFamily="18" charset="-120"/>
                <a:cs typeface="Mangal" pitchFamily="18" charset="0"/>
              </a:rPr>
              <a:t> </a:t>
            </a:r>
            <a:r>
              <a:rPr lang="en-US" altLang="zh-TW" sz="2000" b="1" dirty="0" smtClean="0">
                <a:ea typeface="新細明體" pitchFamily="18" charset="-120"/>
                <a:cs typeface="Mangal" pitchFamily="18" charset="0"/>
              </a:rPr>
              <a:t>(15.4%)</a:t>
            </a:r>
            <a:r>
              <a:rPr lang="zh-TW" altLang="en-US" sz="2000" b="1" dirty="0" smtClean="0">
                <a:ea typeface="新細明體" pitchFamily="18" charset="-120"/>
                <a:cs typeface="Mangal" pitchFamily="18" charset="0"/>
              </a:rPr>
              <a:t>受訪者表示讀書期間有參與專業技能訓練及生涯規劃講座</a:t>
            </a:r>
            <a:endParaRPr lang="en-US" altLang="zh-TW" sz="2000" b="1" dirty="0" smtClean="0">
              <a:ea typeface="新細明體" pitchFamily="18" charset="-120"/>
              <a:cs typeface="Mangal" pitchFamily="18" charset="0"/>
            </a:endParaRPr>
          </a:p>
        </p:txBody>
      </p:sp>
      <p:graphicFrame>
        <p:nvGraphicFramePr>
          <p:cNvPr id="5" name="圖表 4"/>
          <p:cNvGraphicFramePr>
            <a:graphicFrameLocks/>
          </p:cNvGraphicFramePr>
          <p:nvPr>
            <p:extLst>
              <p:ext uri="{D42A27DB-BD31-4B8C-83A1-F6EECF244321}">
                <p14:modId xmlns:p14="http://schemas.microsoft.com/office/powerpoint/2010/main" val="3188187697"/>
              </p:ext>
            </p:extLst>
          </p:nvPr>
        </p:nvGraphicFramePr>
        <p:xfrm>
          <a:off x="107504" y="3003049"/>
          <a:ext cx="8784976" cy="3854951"/>
        </p:xfrm>
        <a:graphic>
          <a:graphicData uri="http://schemas.openxmlformats.org/drawingml/2006/chart">
            <c:chart xmlns:c="http://schemas.openxmlformats.org/drawingml/2006/chart" xmlns:r="http://schemas.openxmlformats.org/officeDocument/2006/relationships" r:id="rId2"/>
          </a:graphicData>
        </a:graphic>
      </p:graphicFrame>
      <p:sp>
        <p:nvSpPr>
          <p:cNvPr id="6" name="文字方塊 1"/>
          <p:cNvSpPr txBox="1"/>
          <p:nvPr/>
        </p:nvSpPr>
        <p:spPr>
          <a:xfrm>
            <a:off x="5724128" y="4797152"/>
            <a:ext cx="791562" cy="3600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zh-TW" sz="1500" dirty="0" smtClean="0"/>
              <a:t>30.8%</a:t>
            </a:r>
            <a:endParaRPr lang="zh-HK" altLang="en-US" sz="1500" dirty="0"/>
          </a:p>
        </p:txBody>
      </p:sp>
      <p:sp>
        <p:nvSpPr>
          <p:cNvPr id="7" name="文字方塊 1"/>
          <p:cNvSpPr txBox="1"/>
          <p:nvPr/>
        </p:nvSpPr>
        <p:spPr>
          <a:xfrm>
            <a:off x="8540824" y="6389712"/>
            <a:ext cx="791562" cy="3600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zh-TW" sz="1500" dirty="0" smtClean="0"/>
              <a:t>50.8%</a:t>
            </a:r>
            <a:endParaRPr lang="zh-HK" altLang="en-US" sz="1500" dirty="0"/>
          </a:p>
        </p:txBody>
      </p:sp>
      <p:sp>
        <p:nvSpPr>
          <p:cNvPr id="8" name="文字方塊 1"/>
          <p:cNvSpPr txBox="1"/>
          <p:nvPr/>
        </p:nvSpPr>
        <p:spPr>
          <a:xfrm>
            <a:off x="5153699" y="5309592"/>
            <a:ext cx="791562" cy="3600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zh-TW" sz="1500" dirty="0" smtClean="0"/>
              <a:t>26.5%</a:t>
            </a:r>
            <a:endParaRPr lang="zh-HK" altLang="en-US" sz="1500" dirty="0"/>
          </a:p>
        </p:txBody>
      </p:sp>
      <p:sp>
        <p:nvSpPr>
          <p:cNvPr id="9" name="文字方塊 1"/>
          <p:cNvSpPr txBox="1"/>
          <p:nvPr/>
        </p:nvSpPr>
        <p:spPr>
          <a:xfrm>
            <a:off x="4757918" y="5489612"/>
            <a:ext cx="791562" cy="3600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zh-TW" sz="1500" dirty="0" smtClean="0"/>
              <a:t>23.8%</a:t>
            </a:r>
            <a:endParaRPr lang="zh-HK" altLang="en-US" sz="1500" dirty="0"/>
          </a:p>
        </p:txBody>
      </p:sp>
      <p:sp>
        <p:nvSpPr>
          <p:cNvPr id="10" name="文字方塊 1"/>
          <p:cNvSpPr txBox="1"/>
          <p:nvPr/>
        </p:nvSpPr>
        <p:spPr>
          <a:xfrm>
            <a:off x="4362137" y="4293096"/>
            <a:ext cx="791562" cy="3600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zh-TW" sz="1500" dirty="0" smtClean="0"/>
              <a:t>20.4%</a:t>
            </a:r>
            <a:endParaRPr lang="zh-HK" altLang="en-US" sz="1500" dirty="0"/>
          </a:p>
        </p:txBody>
      </p:sp>
      <p:sp>
        <p:nvSpPr>
          <p:cNvPr id="11" name="文字方塊 1"/>
          <p:cNvSpPr txBox="1"/>
          <p:nvPr/>
        </p:nvSpPr>
        <p:spPr>
          <a:xfrm>
            <a:off x="4362137" y="6476002"/>
            <a:ext cx="791562" cy="3600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zh-TW" sz="1500" dirty="0" smtClean="0"/>
              <a:t>20.8%</a:t>
            </a:r>
            <a:endParaRPr lang="zh-HK" altLang="en-US" sz="1500" dirty="0"/>
          </a:p>
        </p:txBody>
      </p:sp>
      <p:sp>
        <p:nvSpPr>
          <p:cNvPr id="12" name="文字方塊 1"/>
          <p:cNvSpPr txBox="1"/>
          <p:nvPr/>
        </p:nvSpPr>
        <p:spPr>
          <a:xfrm>
            <a:off x="3635469" y="5849652"/>
            <a:ext cx="791562" cy="3600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zh-TW" sz="1500" dirty="0" smtClean="0"/>
              <a:t>15.4%</a:t>
            </a:r>
            <a:endParaRPr lang="zh-HK" altLang="en-US" sz="1500" dirty="0"/>
          </a:p>
        </p:txBody>
      </p:sp>
      <p:sp>
        <p:nvSpPr>
          <p:cNvPr id="13" name="文字方塊 1"/>
          <p:cNvSpPr txBox="1"/>
          <p:nvPr/>
        </p:nvSpPr>
        <p:spPr>
          <a:xfrm>
            <a:off x="4118756" y="4995283"/>
            <a:ext cx="791562" cy="3600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zh-TW" sz="1500" dirty="0" smtClean="0"/>
              <a:t>19.2%</a:t>
            </a:r>
            <a:endParaRPr lang="zh-HK" altLang="en-US" sz="1500" dirty="0"/>
          </a:p>
        </p:txBody>
      </p:sp>
      <p:sp>
        <p:nvSpPr>
          <p:cNvPr id="14" name="文字方塊 1"/>
          <p:cNvSpPr txBox="1"/>
          <p:nvPr/>
        </p:nvSpPr>
        <p:spPr>
          <a:xfrm>
            <a:off x="3929971" y="4653136"/>
            <a:ext cx="791562" cy="3600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zh-TW" sz="1500" dirty="0" smtClean="0"/>
              <a:t>17.7%</a:t>
            </a:r>
            <a:endParaRPr lang="zh-HK" altLang="en-US" sz="1500" dirty="0"/>
          </a:p>
        </p:txBody>
      </p:sp>
      <p:sp>
        <p:nvSpPr>
          <p:cNvPr id="15" name="文字方塊 1"/>
          <p:cNvSpPr txBox="1"/>
          <p:nvPr/>
        </p:nvSpPr>
        <p:spPr>
          <a:xfrm>
            <a:off x="3856919" y="5654370"/>
            <a:ext cx="791562" cy="3600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zh-TW" sz="1500" dirty="0" smtClean="0"/>
              <a:t>17.3%</a:t>
            </a:r>
            <a:endParaRPr lang="zh-HK" altLang="en-US" sz="1500" dirty="0"/>
          </a:p>
        </p:txBody>
      </p:sp>
      <p:sp>
        <p:nvSpPr>
          <p:cNvPr id="16" name="文字方塊 15"/>
          <p:cNvSpPr txBox="1"/>
          <p:nvPr/>
        </p:nvSpPr>
        <p:spPr>
          <a:xfrm>
            <a:off x="5364088" y="3429000"/>
            <a:ext cx="1008112" cy="369332"/>
          </a:xfrm>
          <a:prstGeom prst="rect">
            <a:avLst/>
          </a:prstGeom>
          <a:noFill/>
        </p:spPr>
        <p:txBody>
          <a:bodyPr wrap="square" rtlCol="0">
            <a:spAutoFit/>
          </a:bodyPr>
          <a:lstStyle/>
          <a:p>
            <a:r>
              <a:rPr lang="zh-TW" altLang="en-US" dirty="0" smtClean="0"/>
              <a:t>複選題</a:t>
            </a:r>
            <a:endParaRPr lang="zh-HK" altLang="en-US" dirty="0"/>
          </a:p>
        </p:txBody>
      </p:sp>
    </p:spTree>
    <p:extLst>
      <p:ext uri="{BB962C8B-B14F-4D97-AF65-F5344CB8AC3E}">
        <p14:creationId xmlns:p14="http://schemas.microsoft.com/office/powerpoint/2010/main" val="342722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fontScale="90000"/>
          </a:bodyPr>
          <a:lstStyle/>
          <a:p>
            <a:r>
              <a:rPr lang="zh-TW" altLang="zh-HK" b="1" dirty="0" smtClean="0">
                <a:solidFill>
                  <a:srgbClr val="000000"/>
                </a:solidFill>
                <a:latin typeface="細明體" pitchFamily="49" charset="-120"/>
                <a:ea typeface="細明體" pitchFamily="49" charset="-120"/>
              </a:rPr>
              <a:t>問題</a:t>
            </a:r>
            <a:r>
              <a:rPr lang="en-US" altLang="zh-TW" b="1" dirty="0" smtClean="0">
                <a:solidFill>
                  <a:srgbClr val="000000"/>
                </a:solidFill>
                <a:latin typeface="細明體" pitchFamily="49" charset="-120"/>
                <a:ea typeface="細明體" pitchFamily="49" charset="-120"/>
              </a:rPr>
              <a:t>10</a:t>
            </a:r>
            <a:r>
              <a:rPr lang="en-US" altLang="zh-HK" b="1" dirty="0" smtClean="0">
                <a:solidFill>
                  <a:srgbClr val="000000"/>
                </a:solidFill>
                <a:latin typeface="細明體" pitchFamily="49" charset="-120"/>
                <a:ea typeface="細明體" pitchFamily="49" charset="-120"/>
              </a:rPr>
              <a:t>:</a:t>
            </a:r>
            <a:r>
              <a:rPr lang="zh-TW" altLang="en-US" b="1" dirty="0" smtClean="0">
                <a:solidFill>
                  <a:srgbClr val="000000"/>
                </a:solidFill>
                <a:latin typeface="細明體" pitchFamily="49" charset="-120"/>
                <a:ea typeface="細明體" pitchFamily="49" charset="-120"/>
              </a:rPr>
              <a:t>你在職以後有</a:t>
            </a:r>
            <a:r>
              <a:rPr lang="zh-TW" altLang="en-US" b="1" dirty="0">
                <a:solidFill>
                  <a:srgbClr val="000000"/>
                </a:solidFill>
                <a:latin typeface="細明體" pitchFamily="49" charset="-120"/>
                <a:ea typeface="細明體" pitchFamily="49" charset="-120"/>
              </a:rPr>
              <a:t>否參加以下措施</a:t>
            </a:r>
            <a:r>
              <a:rPr lang="en-US" altLang="zh-TW" b="1" dirty="0">
                <a:solidFill>
                  <a:srgbClr val="000000"/>
                </a:solidFill>
                <a:latin typeface="細明體" pitchFamily="49" charset="-120"/>
                <a:ea typeface="細明體" pitchFamily="49" charset="-120"/>
              </a:rPr>
              <a:t>/</a:t>
            </a:r>
            <a:r>
              <a:rPr lang="zh-TW" altLang="en-US" b="1" dirty="0">
                <a:solidFill>
                  <a:srgbClr val="000000"/>
                </a:solidFill>
                <a:latin typeface="細明體" pitchFamily="49" charset="-120"/>
                <a:ea typeface="細明體" pitchFamily="49" charset="-120"/>
              </a:rPr>
              <a:t>支援</a:t>
            </a:r>
            <a:r>
              <a:rPr lang="en-US" altLang="zh-TW" b="1" dirty="0">
                <a:solidFill>
                  <a:srgbClr val="000000"/>
                </a:solidFill>
                <a:latin typeface="細明體" pitchFamily="49" charset="-120"/>
                <a:ea typeface="細明體" pitchFamily="49" charset="-120"/>
              </a:rPr>
              <a:t>?</a:t>
            </a:r>
            <a:endParaRPr lang="zh-HK" altLang="en-US" dirty="0"/>
          </a:p>
        </p:txBody>
      </p:sp>
      <p:sp>
        <p:nvSpPr>
          <p:cNvPr id="4" name="矩形 4"/>
          <p:cNvSpPr/>
          <p:nvPr/>
        </p:nvSpPr>
        <p:spPr>
          <a:xfrm>
            <a:off x="0" y="1988840"/>
            <a:ext cx="9144000" cy="70643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solidFill>
              <a:srgbClr val="000000"/>
            </a:solidFill>
            <a:prstDash val="solid"/>
          </a:ln>
        </p:spPr>
        <p:txBody>
          <a:bodyPr lIns="90000" tIns="45000" rIns="90000" bIns="45000">
            <a:spAutoFit/>
          </a:bodyPr>
          <a:lstStyle>
            <a:lvl1pPr eaLnBrk="0" hangingPunct="0">
              <a:defRPr sz="1600">
                <a:solidFill>
                  <a:schemeClr val="tx1"/>
                </a:solidFill>
                <a:latin typeface="Arial" pitchFamily="34" charset="0"/>
                <a:ea typeface="MS Mincho" pitchFamily="49" charset="-128"/>
              </a:defRPr>
            </a:lvl1pPr>
            <a:lvl2pPr marL="742950" indent="-285750" eaLnBrk="0" hangingPunct="0">
              <a:defRPr sz="1600">
                <a:solidFill>
                  <a:schemeClr val="tx1"/>
                </a:solidFill>
                <a:latin typeface="Arial" pitchFamily="34" charset="0"/>
                <a:ea typeface="MS Mincho" pitchFamily="49" charset="-128"/>
              </a:defRPr>
            </a:lvl2pPr>
            <a:lvl3pPr marL="1143000" indent="-228600" eaLnBrk="0" hangingPunct="0">
              <a:defRPr sz="1600">
                <a:solidFill>
                  <a:schemeClr val="tx1"/>
                </a:solidFill>
                <a:latin typeface="Arial" pitchFamily="34" charset="0"/>
                <a:ea typeface="MS Mincho" pitchFamily="49" charset="-128"/>
              </a:defRPr>
            </a:lvl3pPr>
            <a:lvl4pPr marL="1600200" indent="-228600" eaLnBrk="0" hangingPunct="0">
              <a:defRPr sz="1600">
                <a:solidFill>
                  <a:schemeClr val="tx1"/>
                </a:solidFill>
                <a:latin typeface="Arial" pitchFamily="34" charset="0"/>
                <a:ea typeface="MS Mincho" pitchFamily="49" charset="-128"/>
              </a:defRPr>
            </a:lvl4pPr>
            <a:lvl5pPr marL="2057400" indent="-228600" eaLnBrk="0" hangingPunct="0">
              <a:defRPr sz="1600">
                <a:solidFill>
                  <a:schemeClr val="tx1"/>
                </a:solidFill>
                <a:latin typeface="Arial" pitchFamily="34" charset="0"/>
                <a:ea typeface="MS Mincho" pitchFamily="49" charset="-128"/>
              </a:defRPr>
            </a:lvl5pPr>
            <a:lvl6pPr marL="2514600" indent="-228600" eaLnBrk="0" fontAlgn="base" hangingPunct="0">
              <a:spcBef>
                <a:spcPct val="0"/>
              </a:spcBef>
              <a:spcAft>
                <a:spcPct val="0"/>
              </a:spcAft>
              <a:defRPr sz="1600">
                <a:solidFill>
                  <a:schemeClr val="tx1"/>
                </a:solidFill>
                <a:latin typeface="Arial" pitchFamily="34" charset="0"/>
                <a:ea typeface="MS Mincho" pitchFamily="49" charset="-128"/>
              </a:defRPr>
            </a:lvl6pPr>
            <a:lvl7pPr marL="2971800" indent="-228600" eaLnBrk="0" fontAlgn="base" hangingPunct="0">
              <a:spcBef>
                <a:spcPct val="0"/>
              </a:spcBef>
              <a:spcAft>
                <a:spcPct val="0"/>
              </a:spcAft>
              <a:defRPr sz="1600">
                <a:solidFill>
                  <a:schemeClr val="tx1"/>
                </a:solidFill>
                <a:latin typeface="Arial" pitchFamily="34" charset="0"/>
                <a:ea typeface="MS Mincho" pitchFamily="49" charset="-128"/>
              </a:defRPr>
            </a:lvl7pPr>
            <a:lvl8pPr marL="3429000" indent="-228600" eaLnBrk="0" fontAlgn="base" hangingPunct="0">
              <a:spcBef>
                <a:spcPct val="0"/>
              </a:spcBef>
              <a:spcAft>
                <a:spcPct val="0"/>
              </a:spcAft>
              <a:defRPr sz="1600">
                <a:solidFill>
                  <a:schemeClr val="tx1"/>
                </a:solidFill>
                <a:latin typeface="Arial" pitchFamily="34" charset="0"/>
                <a:ea typeface="MS Mincho" pitchFamily="49" charset="-128"/>
              </a:defRPr>
            </a:lvl8pPr>
            <a:lvl9pPr marL="3886200" indent="-228600" eaLnBrk="0" fontAlgn="base" hangingPunct="0">
              <a:spcBef>
                <a:spcPct val="0"/>
              </a:spcBef>
              <a:spcAft>
                <a:spcPct val="0"/>
              </a:spcAft>
              <a:defRPr sz="1600">
                <a:solidFill>
                  <a:schemeClr val="tx1"/>
                </a:solidFill>
                <a:latin typeface="Arial" pitchFamily="34" charset="0"/>
                <a:ea typeface="MS Mincho" pitchFamily="49" charset="-128"/>
              </a:defRPr>
            </a:lvl9pPr>
          </a:lstStyle>
          <a:p>
            <a:pPr hangingPunct="1">
              <a:buSzPct val="45000"/>
            </a:pPr>
            <a:r>
              <a:rPr lang="en-US" altLang="zh-TW" sz="2000" b="1" dirty="0" smtClean="0">
                <a:ea typeface="新細明體" pitchFamily="18" charset="-120"/>
                <a:cs typeface="Mangal" pitchFamily="18" charset="0"/>
              </a:rPr>
              <a:t>1.</a:t>
            </a:r>
            <a:r>
              <a:rPr lang="zh-TW" altLang="en-US" sz="2000" b="1" dirty="0">
                <a:solidFill>
                  <a:srgbClr val="000000"/>
                </a:solidFill>
                <a:latin typeface="細明體" pitchFamily="49" charset="-120"/>
                <a:ea typeface="細明體" pitchFamily="49" charset="-120"/>
              </a:rPr>
              <a:t>在職</a:t>
            </a:r>
            <a:r>
              <a:rPr lang="zh-TW" altLang="en-US" sz="2000" b="1" dirty="0" smtClean="0">
                <a:solidFill>
                  <a:srgbClr val="000000"/>
                </a:solidFill>
                <a:latin typeface="細明體" pitchFamily="49" charset="-120"/>
                <a:ea typeface="細明體" pitchFamily="49" charset="-120"/>
              </a:rPr>
              <a:t>以後受訪者</a:t>
            </a:r>
            <a:r>
              <a:rPr lang="zh-TW" altLang="en-US" sz="2000" b="1" dirty="0" smtClean="0">
                <a:ea typeface="新細明體" pitchFamily="18" charset="-120"/>
                <a:cs typeface="Mangal" pitchFamily="18" charset="0"/>
              </a:rPr>
              <a:t>集中在參與專業技能訓練</a:t>
            </a:r>
            <a:r>
              <a:rPr lang="en-US" altLang="zh-TW" sz="2000" b="1" dirty="0" smtClean="0">
                <a:ea typeface="新細明體" pitchFamily="18" charset="-120"/>
                <a:cs typeface="Mangal" pitchFamily="18" charset="0"/>
              </a:rPr>
              <a:t>(31.9%)</a:t>
            </a:r>
            <a:r>
              <a:rPr lang="zh-TW" altLang="en-US" sz="2000" b="1" dirty="0" smtClean="0">
                <a:ea typeface="新細明體" pitchFamily="18" charset="-120"/>
                <a:cs typeface="Mangal" pitchFamily="18" charset="0"/>
              </a:rPr>
              <a:t>及文憑</a:t>
            </a:r>
            <a:r>
              <a:rPr lang="en-US" altLang="zh-TW" sz="2000" b="1" dirty="0" smtClean="0">
                <a:ea typeface="新細明體" pitchFamily="18" charset="-120"/>
                <a:cs typeface="Mangal" pitchFamily="18" charset="0"/>
              </a:rPr>
              <a:t>/</a:t>
            </a:r>
            <a:r>
              <a:rPr lang="zh-TW" altLang="en-US" sz="2000" b="1" dirty="0" smtClean="0">
                <a:ea typeface="新細明體" pitchFamily="18" charset="-120"/>
                <a:cs typeface="Mangal" pitchFamily="18" charset="0"/>
              </a:rPr>
              <a:t>證書</a:t>
            </a:r>
            <a:r>
              <a:rPr lang="en-US" altLang="zh-TW" sz="2000" b="1" dirty="0" smtClean="0">
                <a:ea typeface="新細明體" pitchFamily="18" charset="-120"/>
                <a:cs typeface="Mangal" pitchFamily="18" charset="0"/>
              </a:rPr>
              <a:t>/</a:t>
            </a:r>
            <a:r>
              <a:rPr lang="zh-TW" altLang="en-US" sz="2000" b="1" dirty="0" smtClean="0">
                <a:ea typeface="新細明體" pitchFamily="18" charset="-120"/>
                <a:cs typeface="Mangal" pitchFamily="18" charset="0"/>
              </a:rPr>
              <a:t>學位 </a:t>
            </a:r>
            <a:r>
              <a:rPr lang="en-US" altLang="zh-TW" sz="2000" b="1" dirty="0" smtClean="0">
                <a:ea typeface="新細明體" pitchFamily="18" charset="-120"/>
                <a:cs typeface="Mangal" pitchFamily="18" charset="0"/>
              </a:rPr>
              <a:t>(31.5%)</a:t>
            </a:r>
          </a:p>
          <a:p>
            <a:pPr hangingPunct="1">
              <a:buSzPct val="45000"/>
            </a:pPr>
            <a:r>
              <a:rPr lang="en-US" altLang="zh-TW" sz="2000" b="1" dirty="0" smtClean="0">
                <a:ea typeface="新細明體" pitchFamily="18" charset="-120"/>
                <a:cs typeface="Mangal" pitchFamily="18" charset="0"/>
              </a:rPr>
              <a:t>2.</a:t>
            </a:r>
            <a:r>
              <a:rPr lang="zh-TW" altLang="en-US" sz="2000" b="1" dirty="0" smtClean="0">
                <a:ea typeface="新細明體" pitchFamily="18" charset="-120"/>
                <a:cs typeface="Mangal" pitchFamily="18" charset="0"/>
              </a:rPr>
              <a:t>有近</a:t>
            </a:r>
            <a:r>
              <a:rPr lang="en-US" altLang="zh-TW" sz="2000" b="1" dirty="0" smtClean="0">
                <a:ea typeface="新細明體" pitchFamily="18" charset="-120"/>
                <a:cs typeface="Mangal" pitchFamily="18" charset="0"/>
              </a:rPr>
              <a:t>3</a:t>
            </a:r>
            <a:r>
              <a:rPr lang="zh-TW" altLang="en-US" sz="2000" b="1" dirty="0" smtClean="0">
                <a:ea typeface="新細明體" pitchFamily="18" charset="-120"/>
                <a:cs typeface="Mangal" pitchFamily="18" charset="0"/>
              </a:rPr>
              <a:t>成</a:t>
            </a:r>
            <a:r>
              <a:rPr lang="en-US" altLang="zh-TW" sz="2000" b="1" dirty="0" smtClean="0">
                <a:ea typeface="新細明體" pitchFamily="18" charset="-120"/>
                <a:cs typeface="Mangal" pitchFamily="18" charset="0"/>
              </a:rPr>
              <a:t>(27.9%)</a:t>
            </a:r>
            <a:r>
              <a:rPr lang="zh-TW" altLang="en-US" sz="2000" b="1" dirty="0" smtClean="0">
                <a:ea typeface="新細明體" pitchFamily="18" charset="-120"/>
                <a:cs typeface="Mangal" pitchFamily="18" charset="0"/>
              </a:rPr>
              <a:t>受訪者表示 </a:t>
            </a:r>
            <a:r>
              <a:rPr lang="zh-TW" altLang="en-US" sz="2000" b="1" u="sng" dirty="0" smtClean="0">
                <a:ea typeface="新細明體" pitchFamily="18" charset="-120"/>
                <a:cs typeface="Mangal" pitchFamily="18" charset="0"/>
              </a:rPr>
              <a:t>沒有</a:t>
            </a:r>
            <a:r>
              <a:rPr lang="zh-TW" altLang="en-US" sz="2000" b="1" dirty="0" smtClean="0">
                <a:ea typeface="新細明體" pitchFamily="18" charset="-120"/>
                <a:cs typeface="Mangal" pitchFamily="18" charset="0"/>
              </a:rPr>
              <a:t> 參與 任何進修，影響香港競爭力</a:t>
            </a:r>
            <a:endParaRPr lang="en-US" altLang="zh-TW" sz="2000" b="1" dirty="0" smtClean="0">
              <a:ea typeface="新細明體" pitchFamily="18" charset="-120"/>
              <a:cs typeface="Mangal" pitchFamily="18" charset="0"/>
            </a:endParaRPr>
          </a:p>
        </p:txBody>
      </p:sp>
      <p:sp>
        <p:nvSpPr>
          <p:cNvPr id="5" name="文字方塊 4"/>
          <p:cNvSpPr txBox="1"/>
          <p:nvPr/>
        </p:nvSpPr>
        <p:spPr>
          <a:xfrm>
            <a:off x="7956376" y="3122384"/>
            <a:ext cx="1008112" cy="369332"/>
          </a:xfrm>
          <a:prstGeom prst="rect">
            <a:avLst/>
          </a:prstGeom>
          <a:noFill/>
        </p:spPr>
        <p:txBody>
          <a:bodyPr wrap="square" rtlCol="0">
            <a:spAutoFit/>
          </a:bodyPr>
          <a:lstStyle/>
          <a:p>
            <a:r>
              <a:rPr lang="zh-TW" altLang="en-US" dirty="0" smtClean="0"/>
              <a:t>複選題</a:t>
            </a:r>
            <a:endParaRPr lang="zh-HK" altLang="en-US" dirty="0"/>
          </a:p>
        </p:txBody>
      </p:sp>
      <p:graphicFrame>
        <p:nvGraphicFramePr>
          <p:cNvPr id="6" name="圖表 5"/>
          <p:cNvGraphicFramePr>
            <a:graphicFrameLocks/>
          </p:cNvGraphicFramePr>
          <p:nvPr>
            <p:extLst>
              <p:ext uri="{D42A27DB-BD31-4B8C-83A1-F6EECF244321}">
                <p14:modId xmlns:p14="http://schemas.microsoft.com/office/powerpoint/2010/main" val="566003429"/>
              </p:ext>
            </p:extLst>
          </p:nvPr>
        </p:nvGraphicFramePr>
        <p:xfrm>
          <a:off x="287524" y="3003049"/>
          <a:ext cx="8568952" cy="3840179"/>
        </p:xfrm>
        <a:graphic>
          <a:graphicData uri="http://schemas.openxmlformats.org/drawingml/2006/chart">
            <c:chart xmlns:c="http://schemas.openxmlformats.org/drawingml/2006/chart" xmlns:r="http://schemas.openxmlformats.org/officeDocument/2006/relationships" r:id="rId2"/>
          </a:graphicData>
        </a:graphic>
      </p:graphicFrame>
      <p:sp>
        <p:nvSpPr>
          <p:cNvPr id="7" name="文字方塊 1"/>
          <p:cNvSpPr txBox="1"/>
          <p:nvPr/>
        </p:nvSpPr>
        <p:spPr>
          <a:xfrm>
            <a:off x="7164814" y="3155122"/>
            <a:ext cx="791562" cy="3600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zh-TW" sz="1500" dirty="0" smtClean="0"/>
              <a:t>27.3%</a:t>
            </a:r>
            <a:endParaRPr lang="zh-HK" altLang="en-US" sz="1500" dirty="0"/>
          </a:p>
        </p:txBody>
      </p:sp>
      <p:sp>
        <p:nvSpPr>
          <p:cNvPr id="8" name="文字方塊 1"/>
          <p:cNvSpPr txBox="1"/>
          <p:nvPr/>
        </p:nvSpPr>
        <p:spPr>
          <a:xfrm>
            <a:off x="8064651" y="6237312"/>
            <a:ext cx="791562" cy="3600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zh-TW" sz="1500" dirty="0" smtClean="0"/>
              <a:t>31.5%</a:t>
            </a:r>
            <a:endParaRPr lang="zh-HK" altLang="en-US" sz="1500" dirty="0"/>
          </a:p>
        </p:txBody>
      </p:sp>
      <p:sp>
        <p:nvSpPr>
          <p:cNvPr id="9" name="文字方塊 1"/>
          <p:cNvSpPr txBox="1"/>
          <p:nvPr/>
        </p:nvSpPr>
        <p:spPr>
          <a:xfrm>
            <a:off x="8172926" y="6497960"/>
            <a:ext cx="791562" cy="3600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zh-TW" sz="1500" dirty="0" smtClean="0"/>
              <a:t>31.9%</a:t>
            </a:r>
            <a:endParaRPr lang="zh-HK" altLang="en-US" sz="1500" dirty="0"/>
          </a:p>
        </p:txBody>
      </p:sp>
    </p:spTree>
    <p:extLst>
      <p:ext uri="{BB962C8B-B14F-4D97-AF65-F5344CB8AC3E}">
        <p14:creationId xmlns:p14="http://schemas.microsoft.com/office/powerpoint/2010/main" val="342722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0" y="1124744"/>
            <a:ext cx="9144000" cy="864096"/>
          </a:xfrm>
        </p:spPr>
        <p:txBody>
          <a:bodyPr>
            <a:normAutofit fontScale="90000"/>
          </a:bodyPr>
          <a:lstStyle/>
          <a:p>
            <a:r>
              <a:rPr lang="zh-TW" altLang="zh-HK" b="1" dirty="0" smtClean="0">
                <a:solidFill>
                  <a:srgbClr val="000000"/>
                </a:solidFill>
                <a:latin typeface="細明體" pitchFamily="49" charset="-120"/>
                <a:ea typeface="細明體" pitchFamily="49" charset="-120"/>
              </a:rPr>
              <a:t>問題</a:t>
            </a:r>
            <a:r>
              <a:rPr lang="en-US" altLang="zh-TW" b="1" dirty="0" smtClean="0">
                <a:solidFill>
                  <a:srgbClr val="000000"/>
                </a:solidFill>
                <a:latin typeface="細明體" pitchFamily="49" charset="-120"/>
                <a:ea typeface="細明體" pitchFamily="49" charset="-120"/>
              </a:rPr>
              <a:t>11</a:t>
            </a:r>
            <a:r>
              <a:rPr lang="en-US" altLang="zh-HK" b="1" dirty="0" smtClean="0">
                <a:solidFill>
                  <a:srgbClr val="000000"/>
                </a:solidFill>
                <a:latin typeface="細明體" pitchFamily="49" charset="-120"/>
                <a:ea typeface="細明體" pitchFamily="49" charset="-120"/>
              </a:rPr>
              <a:t>:</a:t>
            </a:r>
            <a:r>
              <a:rPr lang="zh-TW" altLang="en-US" b="1" dirty="0">
                <a:solidFill>
                  <a:srgbClr val="000000"/>
                </a:solidFill>
                <a:latin typeface="細明體" pitchFamily="49" charset="-120"/>
                <a:ea typeface="細明體" pitchFamily="49" charset="-120"/>
              </a:rPr>
              <a:t>如果回到學生時代</a:t>
            </a:r>
            <a:r>
              <a:rPr lang="zh-TW" altLang="en-US" b="1" dirty="0">
                <a:solidFill>
                  <a:srgbClr val="000000"/>
                </a:solidFill>
                <a:latin typeface="細明體" pitchFamily="49" charset="-120"/>
                <a:ea typeface="細明體" pitchFamily="49" charset="-120"/>
              </a:rPr>
              <a:t>，你認為以下哪些措施</a:t>
            </a:r>
            <a:r>
              <a:rPr lang="en-US" altLang="zh-TW" b="1" dirty="0">
                <a:solidFill>
                  <a:srgbClr val="000000"/>
                </a:solidFill>
                <a:latin typeface="細明體" pitchFamily="49" charset="-120"/>
                <a:ea typeface="細明體" pitchFamily="49" charset="-120"/>
              </a:rPr>
              <a:t>/</a:t>
            </a:r>
            <a:r>
              <a:rPr lang="zh-TW" altLang="en-US" b="1" dirty="0">
                <a:solidFill>
                  <a:srgbClr val="000000"/>
                </a:solidFill>
                <a:latin typeface="細明體" pitchFamily="49" charset="-120"/>
                <a:ea typeface="細明體" pitchFamily="49" charset="-120"/>
              </a:rPr>
              <a:t>支援最有效幫助找到</a:t>
            </a:r>
            <a:r>
              <a:rPr lang="zh-TW" altLang="en-US" b="1" dirty="0" smtClean="0">
                <a:solidFill>
                  <a:srgbClr val="000000"/>
                </a:solidFill>
                <a:latin typeface="細明體" pitchFamily="49" charset="-120"/>
                <a:ea typeface="細明體" pitchFamily="49" charset="-120"/>
              </a:rPr>
              <a:t>工作</a:t>
            </a:r>
            <a:r>
              <a:rPr lang="en-US" altLang="zh-TW" b="1" dirty="0" smtClean="0">
                <a:solidFill>
                  <a:srgbClr val="000000"/>
                </a:solidFill>
                <a:latin typeface="細明體" pitchFamily="49" charset="-120"/>
                <a:ea typeface="細明體" pitchFamily="49" charset="-120"/>
              </a:rPr>
              <a:t>?</a:t>
            </a:r>
            <a:endParaRPr lang="zh-HK" altLang="en-US" b="1" dirty="0">
              <a:solidFill>
                <a:srgbClr val="000000"/>
              </a:solidFill>
              <a:latin typeface="細明體" pitchFamily="49" charset="-120"/>
              <a:ea typeface="細明體" pitchFamily="49" charset="-120"/>
            </a:endParaRPr>
          </a:p>
        </p:txBody>
      </p:sp>
      <p:sp>
        <p:nvSpPr>
          <p:cNvPr id="4" name="矩形 4"/>
          <p:cNvSpPr/>
          <p:nvPr/>
        </p:nvSpPr>
        <p:spPr>
          <a:xfrm>
            <a:off x="0" y="1988840"/>
            <a:ext cx="9144000" cy="70643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solidFill>
              <a:srgbClr val="000000"/>
            </a:solidFill>
            <a:prstDash val="solid"/>
          </a:ln>
        </p:spPr>
        <p:txBody>
          <a:bodyPr lIns="90000" tIns="45000" rIns="90000" bIns="45000">
            <a:spAutoFit/>
          </a:bodyPr>
          <a:lstStyle>
            <a:lvl1pPr eaLnBrk="0" hangingPunct="0">
              <a:defRPr sz="1600">
                <a:solidFill>
                  <a:schemeClr val="tx1"/>
                </a:solidFill>
                <a:latin typeface="Arial" pitchFamily="34" charset="0"/>
                <a:ea typeface="MS Mincho" pitchFamily="49" charset="-128"/>
              </a:defRPr>
            </a:lvl1pPr>
            <a:lvl2pPr marL="742950" indent="-285750" eaLnBrk="0" hangingPunct="0">
              <a:defRPr sz="1600">
                <a:solidFill>
                  <a:schemeClr val="tx1"/>
                </a:solidFill>
                <a:latin typeface="Arial" pitchFamily="34" charset="0"/>
                <a:ea typeface="MS Mincho" pitchFamily="49" charset="-128"/>
              </a:defRPr>
            </a:lvl2pPr>
            <a:lvl3pPr marL="1143000" indent="-228600" eaLnBrk="0" hangingPunct="0">
              <a:defRPr sz="1600">
                <a:solidFill>
                  <a:schemeClr val="tx1"/>
                </a:solidFill>
                <a:latin typeface="Arial" pitchFamily="34" charset="0"/>
                <a:ea typeface="MS Mincho" pitchFamily="49" charset="-128"/>
              </a:defRPr>
            </a:lvl3pPr>
            <a:lvl4pPr marL="1600200" indent="-228600" eaLnBrk="0" hangingPunct="0">
              <a:defRPr sz="1600">
                <a:solidFill>
                  <a:schemeClr val="tx1"/>
                </a:solidFill>
                <a:latin typeface="Arial" pitchFamily="34" charset="0"/>
                <a:ea typeface="MS Mincho" pitchFamily="49" charset="-128"/>
              </a:defRPr>
            </a:lvl4pPr>
            <a:lvl5pPr marL="2057400" indent="-228600" eaLnBrk="0" hangingPunct="0">
              <a:defRPr sz="1600">
                <a:solidFill>
                  <a:schemeClr val="tx1"/>
                </a:solidFill>
                <a:latin typeface="Arial" pitchFamily="34" charset="0"/>
                <a:ea typeface="MS Mincho" pitchFamily="49" charset="-128"/>
              </a:defRPr>
            </a:lvl5pPr>
            <a:lvl6pPr marL="2514600" indent="-228600" eaLnBrk="0" fontAlgn="base" hangingPunct="0">
              <a:spcBef>
                <a:spcPct val="0"/>
              </a:spcBef>
              <a:spcAft>
                <a:spcPct val="0"/>
              </a:spcAft>
              <a:defRPr sz="1600">
                <a:solidFill>
                  <a:schemeClr val="tx1"/>
                </a:solidFill>
                <a:latin typeface="Arial" pitchFamily="34" charset="0"/>
                <a:ea typeface="MS Mincho" pitchFamily="49" charset="-128"/>
              </a:defRPr>
            </a:lvl6pPr>
            <a:lvl7pPr marL="2971800" indent="-228600" eaLnBrk="0" fontAlgn="base" hangingPunct="0">
              <a:spcBef>
                <a:spcPct val="0"/>
              </a:spcBef>
              <a:spcAft>
                <a:spcPct val="0"/>
              </a:spcAft>
              <a:defRPr sz="1600">
                <a:solidFill>
                  <a:schemeClr val="tx1"/>
                </a:solidFill>
                <a:latin typeface="Arial" pitchFamily="34" charset="0"/>
                <a:ea typeface="MS Mincho" pitchFamily="49" charset="-128"/>
              </a:defRPr>
            </a:lvl7pPr>
            <a:lvl8pPr marL="3429000" indent="-228600" eaLnBrk="0" fontAlgn="base" hangingPunct="0">
              <a:spcBef>
                <a:spcPct val="0"/>
              </a:spcBef>
              <a:spcAft>
                <a:spcPct val="0"/>
              </a:spcAft>
              <a:defRPr sz="1600">
                <a:solidFill>
                  <a:schemeClr val="tx1"/>
                </a:solidFill>
                <a:latin typeface="Arial" pitchFamily="34" charset="0"/>
                <a:ea typeface="MS Mincho" pitchFamily="49" charset="-128"/>
              </a:defRPr>
            </a:lvl8pPr>
            <a:lvl9pPr marL="3886200" indent="-228600" eaLnBrk="0" fontAlgn="base" hangingPunct="0">
              <a:spcBef>
                <a:spcPct val="0"/>
              </a:spcBef>
              <a:spcAft>
                <a:spcPct val="0"/>
              </a:spcAft>
              <a:defRPr sz="1600">
                <a:solidFill>
                  <a:schemeClr val="tx1"/>
                </a:solidFill>
                <a:latin typeface="Arial" pitchFamily="34" charset="0"/>
                <a:ea typeface="MS Mincho" pitchFamily="49" charset="-128"/>
              </a:defRPr>
            </a:lvl9pPr>
          </a:lstStyle>
          <a:p>
            <a:pPr hangingPunct="1">
              <a:buSzPct val="45000"/>
            </a:pPr>
            <a:r>
              <a:rPr lang="en-US" altLang="zh-TW" sz="2000" b="1" dirty="0" smtClean="0">
                <a:ea typeface="新細明體" pitchFamily="18" charset="-120"/>
                <a:cs typeface="Mangal" pitchFamily="18" charset="0"/>
              </a:rPr>
              <a:t>1.</a:t>
            </a:r>
            <a:r>
              <a:rPr lang="zh-TW" altLang="en-US" sz="2000" b="1" dirty="0" smtClean="0">
                <a:ea typeface="新細明體" pitchFamily="18" charset="-120"/>
                <a:cs typeface="Mangal" pitchFamily="18" charset="0"/>
              </a:rPr>
              <a:t> 受</a:t>
            </a:r>
            <a:r>
              <a:rPr lang="zh-TW" altLang="en-US" sz="2000" b="1" dirty="0">
                <a:ea typeface="新細明體" pitchFamily="18" charset="-120"/>
                <a:cs typeface="Mangal" pitchFamily="18" charset="0"/>
              </a:rPr>
              <a:t>訪</a:t>
            </a:r>
            <a:r>
              <a:rPr lang="zh-TW" altLang="en-US" sz="2000" b="1" dirty="0" smtClean="0">
                <a:ea typeface="新細明體" pitchFamily="18" charset="-120"/>
                <a:cs typeface="Mangal" pitchFamily="18" charset="0"/>
              </a:rPr>
              <a:t>者實習體驗</a:t>
            </a:r>
            <a:r>
              <a:rPr lang="en-US" altLang="zh-TW" sz="2000" b="1" dirty="0" smtClean="0">
                <a:ea typeface="新細明體" pitchFamily="18" charset="-120"/>
                <a:cs typeface="Mangal" pitchFamily="18" charset="0"/>
              </a:rPr>
              <a:t>(20%)</a:t>
            </a:r>
            <a:r>
              <a:rPr lang="zh-TW" altLang="en-US" sz="2000" b="1" dirty="0">
                <a:ea typeface="新細明體" pitchFamily="18" charset="-120"/>
                <a:cs typeface="Mangal" pitchFamily="18" charset="0"/>
              </a:rPr>
              <a:t>及</a:t>
            </a:r>
            <a:r>
              <a:rPr lang="zh-TW" altLang="en-US" sz="2000" b="1" dirty="0" smtClean="0">
                <a:ea typeface="新細明體" pitchFamily="18" charset="-120"/>
                <a:cs typeface="Mangal" pitchFamily="18" charset="0"/>
              </a:rPr>
              <a:t>專業</a:t>
            </a:r>
            <a:r>
              <a:rPr lang="zh-TW" altLang="en-US" sz="2000" b="1" dirty="0">
                <a:ea typeface="新細明體" pitchFamily="18" charset="-120"/>
                <a:cs typeface="Mangal" pitchFamily="18" charset="0"/>
              </a:rPr>
              <a:t>技能</a:t>
            </a:r>
            <a:r>
              <a:rPr lang="zh-TW" altLang="en-US" sz="2000" b="1" dirty="0" smtClean="0">
                <a:ea typeface="新細明體" pitchFamily="18" charset="-120"/>
                <a:cs typeface="Mangal" pitchFamily="18" charset="0"/>
              </a:rPr>
              <a:t>訓練</a:t>
            </a:r>
            <a:r>
              <a:rPr lang="en-US" altLang="zh-TW" sz="2000" b="1" dirty="0" smtClean="0">
                <a:ea typeface="新細明體" pitchFamily="18" charset="-120"/>
                <a:cs typeface="Mangal" pitchFamily="18" charset="0"/>
              </a:rPr>
              <a:t>(18.8%)</a:t>
            </a:r>
            <a:r>
              <a:rPr lang="zh-TW" altLang="en-US" sz="2000" b="1" dirty="0" smtClean="0">
                <a:ea typeface="新細明體" pitchFamily="18" charset="-120"/>
                <a:cs typeface="Mangal" pitchFamily="18" charset="0"/>
              </a:rPr>
              <a:t>最有效幫助找到工作</a:t>
            </a:r>
            <a:endParaRPr lang="en-US" altLang="zh-TW" sz="2000" b="1" dirty="0">
              <a:ea typeface="新細明體" pitchFamily="18" charset="-120"/>
              <a:cs typeface="Mangal" pitchFamily="18" charset="0"/>
            </a:endParaRPr>
          </a:p>
          <a:p>
            <a:pPr hangingPunct="1">
              <a:buSzPct val="45000"/>
            </a:pPr>
            <a:r>
              <a:rPr lang="zh-TW" altLang="en-US" sz="2000" b="1" dirty="0" smtClean="0">
                <a:ea typeface="新細明體" pitchFamily="18" charset="-120"/>
                <a:cs typeface="Mangal" pitchFamily="18" charset="0"/>
              </a:rPr>
              <a:t> </a:t>
            </a:r>
            <a:r>
              <a:rPr lang="en-US" altLang="zh-TW" sz="2000" b="1" dirty="0" smtClean="0">
                <a:ea typeface="新細明體" pitchFamily="18" charset="-120"/>
                <a:cs typeface="Mangal" pitchFamily="18" charset="0"/>
              </a:rPr>
              <a:t>2</a:t>
            </a:r>
            <a:r>
              <a:rPr lang="en-US" altLang="zh-TW" sz="2000" b="1" dirty="0">
                <a:ea typeface="新細明體" pitchFamily="18" charset="-120"/>
                <a:cs typeface="Mangal" pitchFamily="18" charset="0"/>
              </a:rPr>
              <a:t>.</a:t>
            </a:r>
            <a:r>
              <a:rPr lang="zh-TW" altLang="en-US" sz="2000" b="1" dirty="0">
                <a:ea typeface="新細明體" pitchFamily="18" charset="-120"/>
                <a:cs typeface="Mangal" pitchFamily="18" charset="0"/>
              </a:rPr>
              <a:t> </a:t>
            </a:r>
            <a:r>
              <a:rPr lang="zh-TW" altLang="en-US" sz="2000" b="1" dirty="0" smtClean="0">
                <a:ea typeface="新細明體" pitchFamily="18" charset="-120"/>
                <a:cs typeface="Mangal" pitchFamily="18" charset="0"/>
              </a:rPr>
              <a:t>可考慮集中資源</a:t>
            </a:r>
            <a:endParaRPr lang="en-US" altLang="zh-TW" sz="2000" b="1" dirty="0">
              <a:ea typeface="新細明體" pitchFamily="18" charset="-120"/>
              <a:cs typeface="Mangal" pitchFamily="18" charset="0"/>
            </a:endParaRPr>
          </a:p>
        </p:txBody>
      </p:sp>
      <p:pic>
        <p:nvPicPr>
          <p:cNvPr id="5" name="Picture 4" descr="Q11"/>
          <p:cNvPicPr>
            <a:picLocks noChangeAspect="1" noChangeArrowheads="1"/>
          </p:cNvPicPr>
          <p:nvPr>
            <p:ph idx="1"/>
          </p:nvPr>
        </p:nvPicPr>
        <p:blipFill rotWithShape="1">
          <a:blip r:embed="rId2">
            <a:extLst>
              <a:ext uri="{28A0092B-C50C-407E-A947-70E740481C1C}">
                <a14:useLocalDpi xmlns:a14="http://schemas.microsoft.com/office/drawing/2010/main" val="0"/>
              </a:ext>
            </a:extLst>
          </a:blip>
          <a:srcRect l="22732" t="27353" r="17325" b="30658"/>
          <a:stretch/>
        </p:blipFill>
        <p:spPr>
          <a:xfrm>
            <a:off x="461703" y="3138652"/>
            <a:ext cx="8220594" cy="37193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文字方塊 5"/>
          <p:cNvSpPr txBox="1"/>
          <p:nvPr/>
        </p:nvSpPr>
        <p:spPr>
          <a:xfrm>
            <a:off x="4355976" y="3429000"/>
            <a:ext cx="1008112" cy="369332"/>
          </a:xfrm>
          <a:prstGeom prst="rect">
            <a:avLst/>
          </a:prstGeom>
          <a:noFill/>
        </p:spPr>
        <p:txBody>
          <a:bodyPr wrap="square" rtlCol="0">
            <a:spAutoFit/>
          </a:bodyPr>
          <a:lstStyle/>
          <a:p>
            <a:r>
              <a:rPr lang="zh-TW" altLang="en-US" dirty="0" smtClean="0"/>
              <a:t>單選題</a:t>
            </a:r>
            <a:endParaRPr lang="zh-HK" altLang="en-US" dirty="0"/>
          </a:p>
        </p:txBody>
      </p:sp>
    </p:spTree>
    <p:extLst>
      <p:ext uri="{BB962C8B-B14F-4D97-AF65-F5344CB8AC3E}">
        <p14:creationId xmlns:p14="http://schemas.microsoft.com/office/powerpoint/2010/main" val="342722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95593"/>
          <p:cNvSpPr>
            <a:spLocks noGrp="1"/>
          </p:cNvSpPr>
          <p:nvPr>
            <p:ph type="title" idx="4294967295"/>
          </p:nvPr>
        </p:nvSpPr>
        <p:spPr>
          <a:xfrm>
            <a:off x="684213" y="1124744"/>
            <a:ext cx="7770812" cy="935831"/>
          </a:xfrm>
        </p:spPr>
        <p:txBody>
          <a:bodyPr anchor="t"/>
          <a:lstStyle/>
          <a:p>
            <a:pPr>
              <a:buSzPct val="45000"/>
              <a:buFont typeface="StarSymbol"/>
              <a:buNone/>
            </a:pPr>
            <a:r>
              <a:rPr lang="zh-TW" altLang="zh-HK" sz="4000" b="1" dirty="0" smtClean="0">
                <a:solidFill>
                  <a:srgbClr val="000000"/>
                </a:solidFill>
                <a:latin typeface="Arial" pitchFamily="34" charset="0"/>
                <a:ea typeface="新細明體" pitchFamily="18" charset="-120"/>
              </a:rPr>
              <a:t>總結而言</a:t>
            </a:r>
          </a:p>
        </p:txBody>
      </p:sp>
      <p:sp>
        <p:nvSpPr>
          <p:cNvPr id="49155" name="Subtitle 195594"/>
          <p:cNvSpPr>
            <a:spLocks noGrp="1"/>
          </p:cNvSpPr>
          <p:nvPr>
            <p:ph type="subTitle" idx="4294967295"/>
          </p:nvPr>
        </p:nvSpPr>
        <p:spPr>
          <a:xfrm>
            <a:off x="323528" y="1916832"/>
            <a:ext cx="8280400" cy="4320480"/>
          </a:xfrm>
        </p:spPr>
        <p:txBody>
          <a:bodyPr>
            <a:normAutofit/>
          </a:bodyPr>
          <a:lstStyle/>
          <a:p>
            <a:pPr marL="0" indent="0">
              <a:buSzPct val="45000"/>
              <a:buNone/>
            </a:pPr>
            <a:r>
              <a:rPr lang="en-US" altLang="zh-TW" sz="2000" b="1" dirty="0" smtClean="0">
                <a:ea typeface="新細明體" pitchFamily="18" charset="-120"/>
                <a:cs typeface="Mangal" pitchFamily="18" charset="0"/>
              </a:rPr>
              <a:t>1. </a:t>
            </a:r>
            <a:r>
              <a:rPr lang="zh-TW" altLang="en-US" sz="2000" b="1" dirty="0" smtClean="0">
                <a:ea typeface="新細明體" pitchFamily="18" charset="-120"/>
                <a:cs typeface="Mangal" pitchFamily="18" charset="0"/>
              </a:rPr>
              <a:t>超過</a:t>
            </a:r>
            <a:r>
              <a:rPr lang="en-US" altLang="zh-TW" sz="2000" b="1" dirty="0">
                <a:ea typeface="新細明體" pitchFamily="18" charset="-120"/>
                <a:cs typeface="Mangal" pitchFamily="18" charset="0"/>
              </a:rPr>
              <a:t>1/3</a:t>
            </a:r>
            <a:r>
              <a:rPr lang="zh-TW" altLang="en-US" sz="2000" b="1" dirty="0">
                <a:ea typeface="新細明體" pitchFamily="18" charset="-120"/>
                <a:cs typeface="Mangal" pitchFamily="18" charset="0"/>
              </a:rPr>
              <a:t> </a:t>
            </a:r>
            <a:r>
              <a:rPr lang="en-US" altLang="zh-TW" sz="2000" b="1" dirty="0">
                <a:ea typeface="新細明體" pitchFamily="18" charset="-120"/>
                <a:cs typeface="Mangal" pitchFamily="18" charset="0"/>
              </a:rPr>
              <a:t>(35.4%)</a:t>
            </a:r>
            <a:r>
              <a:rPr lang="zh-TW" altLang="en-US" sz="2000" b="1" dirty="0">
                <a:ea typeface="新細明體" pitchFamily="18" charset="-120"/>
                <a:cs typeface="Mangal" pitchFamily="18" charset="0"/>
              </a:rPr>
              <a:t>受訪者表示</a:t>
            </a:r>
            <a:r>
              <a:rPr lang="zh-TW" altLang="en-US" sz="2000" b="1" dirty="0">
                <a:solidFill>
                  <a:srgbClr val="000000"/>
                </a:solidFill>
                <a:latin typeface="細明體" pitchFamily="49" charset="-120"/>
                <a:ea typeface="細明體" pitchFamily="49" charset="-120"/>
              </a:rPr>
              <a:t>曾就讀的科目 </a:t>
            </a:r>
            <a:r>
              <a:rPr lang="zh-TW" altLang="en-US" sz="2000" b="1" u="sng" dirty="0">
                <a:solidFill>
                  <a:srgbClr val="000000"/>
                </a:solidFill>
                <a:latin typeface="細明體" pitchFamily="49" charset="-120"/>
                <a:ea typeface="細明體" pitchFamily="49" charset="-120"/>
              </a:rPr>
              <a:t>不可以幫助 </a:t>
            </a:r>
            <a:r>
              <a:rPr lang="zh-TW" altLang="en-US" sz="2000" b="1" dirty="0">
                <a:solidFill>
                  <a:srgbClr val="000000"/>
                </a:solidFill>
                <a:latin typeface="細明體" pitchFamily="49" charset="-120"/>
                <a:ea typeface="細明體" pitchFamily="49" charset="-120"/>
              </a:rPr>
              <a:t>發展</a:t>
            </a:r>
            <a:r>
              <a:rPr lang="zh-TW" altLang="en-US" sz="2000" b="1" dirty="0" smtClean="0">
                <a:solidFill>
                  <a:srgbClr val="000000"/>
                </a:solidFill>
                <a:latin typeface="細明體" pitchFamily="49" charset="-120"/>
                <a:ea typeface="細明體" pitchFamily="49" charset="-120"/>
              </a:rPr>
              <a:t>事業</a:t>
            </a:r>
            <a:endParaRPr lang="en-US" altLang="zh-TW" sz="2000" b="1" dirty="0" smtClean="0">
              <a:solidFill>
                <a:srgbClr val="000000"/>
              </a:solidFill>
              <a:latin typeface="細明體" pitchFamily="49" charset="-120"/>
              <a:ea typeface="細明體" pitchFamily="49" charset="-120"/>
            </a:endParaRPr>
          </a:p>
          <a:p>
            <a:pPr marL="0" indent="0">
              <a:buSzPct val="45000"/>
              <a:buNone/>
            </a:pPr>
            <a:r>
              <a:rPr lang="en-US" altLang="zh-TW" sz="2000" b="1" dirty="0" smtClean="0">
                <a:latin typeface="Arial" pitchFamily="34" charset="0"/>
                <a:ea typeface="MS Mincho" pitchFamily="49" charset="-128"/>
              </a:rPr>
              <a:t>2.</a:t>
            </a:r>
            <a:r>
              <a:rPr lang="zh-TW" altLang="en-US" sz="2000" b="1" dirty="0">
                <a:ea typeface="新細明體" pitchFamily="18" charset="-120"/>
                <a:cs typeface="Mangal" pitchFamily="18" charset="0"/>
              </a:rPr>
              <a:t>近</a:t>
            </a:r>
            <a:r>
              <a:rPr lang="en-US" altLang="zh-TW" sz="2000" b="1" dirty="0">
                <a:ea typeface="新細明體" pitchFamily="18" charset="-120"/>
                <a:cs typeface="Mangal" pitchFamily="18" charset="0"/>
              </a:rPr>
              <a:t>6</a:t>
            </a:r>
            <a:r>
              <a:rPr lang="zh-TW" altLang="en-US" sz="2000" b="1" dirty="0">
                <a:ea typeface="新細明體" pitchFamily="18" charset="-120"/>
                <a:cs typeface="Mangal" pitchFamily="18" charset="0"/>
              </a:rPr>
              <a:t>成</a:t>
            </a:r>
            <a:r>
              <a:rPr lang="en-US" altLang="zh-TW" sz="2000" b="1" dirty="0">
                <a:ea typeface="新細明體" pitchFamily="18" charset="-120"/>
                <a:cs typeface="Mangal" pitchFamily="18" charset="0"/>
              </a:rPr>
              <a:t>(59.6%)</a:t>
            </a:r>
            <a:r>
              <a:rPr lang="zh-TW" altLang="en-US" sz="2000" b="1" dirty="0">
                <a:ea typeface="新細明體" pitchFamily="18" charset="-120"/>
                <a:cs typeface="Mangal" pitchFamily="18" charset="0"/>
              </a:rPr>
              <a:t>受訪者表示現時及理想</a:t>
            </a:r>
            <a:r>
              <a:rPr lang="zh-TW" altLang="en-US" sz="2000" b="1" dirty="0" smtClean="0">
                <a:ea typeface="新細明體" pitchFamily="18" charset="-120"/>
                <a:cs typeface="Mangal" pitchFamily="18" charset="0"/>
              </a:rPr>
              <a:t>職業 </a:t>
            </a:r>
            <a:r>
              <a:rPr lang="zh-TW" altLang="en-US" sz="2000" b="1" u="sng" dirty="0" smtClean="0">
                <a:ea typeface="新細明體" pitchFamily="18" charset="-120"/>
                <a:cs typeface="Mangal" pitchFamily="18" charset="0"/>
              </a:rPr>
              <a:t>有落差</a:t>
            </a:r>
            <a:endParaRPr lang="en-US" altLang="zh-TW" sz="2000" b="1" u="sng" dirty="0" smtClean="0">
              <a:ea typeface="新細明體" pitchFamily="18" charset="-120"/>
              <a:cs typeface="Mangal" pitchFamily="18" charset="0"/>
            </a:endParaRPr>
          </a:p>
          <a:p>
            <a:pPr marL="0" indent="0">
              <a:buSzPct val="45000"/>
              <a:buNone/>
            </a:pPr>
            <a:r>
              <a:rPr lang="en-US" altLang="zh-HK" sz="2000" b="1" dirty="0" smtClean="0">
                <a:solidFill>
                  <a:schemeClr val="tx1"/>
                </a:solidFill>
                <a:latin typeface="Arial" pitchFamily="34" charset="0"/>
                <a:ea typeface="新細明體" pitchFamily="18" charset="-120"/>
              </a:rPr>
              <a:t>3.</a:t>
            </a:r>
            <a:r>
              <a:rPr lang="zh-TW" altLang="en-US" sz="2000" b="1" dirty="0">
                <a:ea typeface="新細明體" pitchFamily="18" charset="-120"/>
                <a:cs typeface="Mangal" pitchFamily="18" charset="0"/>
              </a:rPr>
              <a:t>不足一半</a:t>
            </a:r>
            <a:r>
              <a:rPr lang="en-US" altLang="zh-TW" sz="2000" b="1" dirty="0">
                <a:ea typeface="新細明體" pitchFamily="18" charset="-120"/>
                <a:cs typeface="Mangal" pitchFamily="18" charset="0"/>
              </a:rPr>
              <a:t>(46.2%)</a:t>
            </a:r>
            <a:r>
              <a:rPr lang="zh-TW" altLang="en-US" sz="2000" b="1" dirty="0">
                <a:ea typeface="新細明體" pitchFamily="18" charset="-120"/>
                <a:cs typeface="Mangal" pitchFamily="18" charset="0"/>
              </a:rPr>
              <a:t>受訪者覺得自己學歷跟收入 </a:t>
            </a:r>
            <a:r>
              <a:rPr lang="zh-TW" altLang="en-US" sz="2000" b="1" u="sng" dirty="0">
                <a:ea typeface="新細明體" pitchFamily="18" charset="-120"/>
                <a:cs typeface="Mangal" pitchFamily="18" charset="0"/>
              </a:rPr>
              <a:t>不成正比</a:t>
            </a:r>
            <a:endParaRPr lang="en-US" altLang="zh-TW" sz="2000" b="1" u="sng" dirty="0">
              <a:ea typeface="新細明體" pitchFamily="18" charset="-120"/>
              <a:cs typeface="Mangal" pitchFamily="18" charset="0"/>
            </a:endParaRPr>
          </a:p>
          <a:p>
            <a:pPr marL="0" indent="0">
              <a:buSzPct val="45000"/>
              <a:buNone/>
            </a:pPr>
            <a:r>
              <a:rPr lang="en-US" altLang="zh-HK" sz="2000" b="1" dirty="0" smtClean="0">
                <a:solidFill>
                  <a:schemeClr val="tx1"/>
                </a:solidFill>
                <a:latin typeface="Arial" pitchFamily="34" charset="0"/>
                <a:ea typeface="新細明體" pitchFamily="18" charset="-120"/>
              </a:rPr>
              <a:t>4.</a:t>
            </a:r>
            <a:r>
              <a:rPr lang="zh-TW" altLang="en-US" sz="2000" b="1" dirty="0">
                <a:ea typeface="新細明體" pitchFamily="18" charset="-120"/>
                <a:cs typeface="Mangal" pitchFamily="18" charset="0"/>
              </a:rPr>
              <a:t>超過</a:t>
            </a:r>
            <a:r>
              <a:rPr lang="en-US" altLang="zh-TW" sz="2000" b="1" dirty="0">
                <a:ea typeface="新細明體" pitchFamily="18" charset="-120"/>
                <a:cs typeface="Mangal" pitchFamily="18" charset="0"/>
              </a:rPr>
              <a:t>6</a:t>
            </a:r>
            <a:r>
              <a:rPr lang="zh-TW" altLang="en-US" sz="2000" b="1" dirty="0">
                <a:ea typeface="新細明體" pitchFamily="18" charset="-120"/>
                <a:cs typeface="Mangal" pitchFamily="18" charset="0"/>
              </a:rPr>
              <a:t>成</a:t>
            </a:r>
            <a:r>
              <a:rPr lang="en-US" altLang="zh-TW" sz="2000" b="1" dirty="0">
                <a:ea typeface="新細明體" pitchFamily="18" charset="-120"/>
                <a:cs typeface="Mangal" pitchFamily="18" charset="0"/>
              </a:rPr>
              <a:t>(61.6%)</a:t>
            </a:r>
            <a:r>
              <a:rPr lang="zh-TW" altLang="en-US" sz="2000" b="1" dirty="0">
                <a:ea typeface="新細明體" pitchFamily="18" charset="-120"/>
                <a:cs typeface="Mangal" pitchFamily="18" charset="0"/>
              </a:rPr>
              <a:t>受訪者認為工作前境及收入是最重要的</a:t>
            </a:r>
            <a:r>
              <a:rPr lang="zh-TW" altLang="en-US" sz="2000" b="1" dirty="0" smtClean="0">
                <a:ea typeface="新細明體" pitchFamily="18" charset="-120"/>
                <a:cs typeface="Mangal" pitchFamily="18" charset="0"/>
              </a:rPr>
              <a:t>考慮</a:t>
            </a:r>
            <a:endParaRPr lang="en-US" altLang="zh-TW" sz="2000" b="1" dirty="0" smtClean="0">
              <a:ea typeface="新細明體" pitchFamily="18" charset="-120"/>
              <a:cs typeface="Mangal" pitchFamily="18" charset="0"/>
            </a:endParaRPr>
          </a:p>
          <a:p>
            <a:pPr marL="0" indent="0">
              <a:buSzPct val="45000"/>
              <a:buNone/>
            </a:pPr>
            <a:r>
              <a:rPr lang="en-US" altLang="zh-TW" sz="2000" b="1" dirty="0" smtClean="0">
                <a:ea typeface="新細明體" pitchFamily="18" charset="-120"/>
                <a:cs typeface="Mangal" pitchFamily="18" charset="0"/>
              </a:rPr>
              <a:t>5. </a:t>
            </a:r>
            <a:r>
              <a:rPr lang="zh-TW" altLang="en-US" sz="2000" b="1" dirty="0" smtClean="0">
                <a:ea typeface="新細明體" pitchFamily="18" charset="-120"/>
                <a:cs typeface="Mangal" pitchFamily="18" charset="0"/>
              </a:rPr>
              <a:t>約</a:t>
            </a:r>
            <a:r>
              <a:rPr lang="en-US" altLang="zh-TW" sz="2000" b="1" dirty="0">
                <a:ea typeface="新細明體" pitchFamily="18" charset="-120"/>
                <a:cs typeface="Mangal" pitchFamily="18" charset="0"/>
              </a:rPr>
              <a:t>1/4</a:t>
            </a:r>
            <a:r>
              <a:rPr lang="zh-TW" altLang="en-US" sz="2000" b="1" dirty="0">
                <a:ea typeface="新細明體" pitchFamily="18" charset="-120"/>
                <a:cs typeface="Mangal" pitchFamily="18" charset="0"/>
              </a:rPr>
              <a:t>受訪者表示自己優勢是親和力</a:t>
            </a:r>
            <a:r>
              <a:rPr lang="en-US" altLang="zh-TW" sz="2000" b="1" dirty="0">
                <a:ea typeface="新細明體" pitchFamily="18" charset="-120"/>
                <a:cs typeface="Mangal" pitchFamily="18" charset="0"/>
              </a:rPr>
              <a:t>(26.9%)</a:t>
            </a:r>
            <a:r>
              <a:rPr lang="zh-TW" altLang="en-US" sz="2000" b="1" dirty="0">
                <a:ea typeface="新細明體" pitchFamily="18" charset="-120"/>
                <a:cs typeface="Mangal" pitchFamily="18" charset="0"/>
              </a:rPr>
              <a:t>及溝通 </a:t>
            </a:r>
            <a:r>
              <a:rPr lang="en-US" altLang="zh-TW" sz="2000" b="1" dirty="0">
                <a:ea typeface="新細明體" pitchFamily="18" charset="-120"/>
                <a:cs typeface="Mangal" pitchFamily="18" charset="0"/>
              </a:rPr>
              <a:t>(23.8%)</a:t>
            </a:r>
          </a:p>
          <a:p>
            <a:pPr marL="0" indent="0">
              <a:buSzPct val="45000"/>
              <a:buNone/>
            </a:pPr>
            <a:r>
              <a:rPr lang="en-US" altLang="zh-TW" sz="2000" b="1" dirty="0" smtClean="0">
                <a:ea typeface="新細明體" pitchFamily="18" charset="-120"/>
                <a:cs typeface="Mangal" pitchFamily="18" charset="0"/>
              </a:rPr>
              <a:t>6. </a:t>
            </a:r>
            <a:r>
              <a:rPr lang="en-US" altLang="zh-TW" sz="2000" b="1" dirty="0">
                <a:ea typeface="新細明體" pitchFamily="18" charset="-120"/>
                <a:cs typeface="Mangal" pitchFamily="18" charset="0"/>
              </a:rPr>
              <a:t>17.7%</a:t>
            </a:r>
            <a:r>
              <a:rPr lang="zh-TW" altLang="en-US" sz="2000" b="1" dirty="0">
                <a:ea typeface="新細明體" pitchFamily="18" charset="-120"/>
                <a:cs typeface="Mangal" pitchFamily="18" charset="0"/>
              </a:rPr>
              <a:t>受訪者表示設計</a:t>
            </a:r>
            <a:r>
              <a:rPr lang="en-US" altLang="zh-TW" sz="2000" b="1" dirty="0">
                <a:ea typeface="新細明體" pitchFamily="18" charset="-120"/>
                <a:cs typeface="Mangal" pitchFamily="18" charset="0"/>
              </a:rPr>
              <a:t>/</a:t>
            </a:r>
            <a:r>
              <a:rPr lang="zh-TW" altLang="en-US" sz="2000" b="1" dirty="0">
                <a:ea typeface="新細明體" pitchFamily="18" charset="-120"/>
                <a:cs typeface="Mangal" pitchFamily="18" charset="0"/>
              </a:rPr>
              <a:t>創意是最缺乏的</a:t>
            </a:r>
            <a:r>
              <a:rPr lang="zh-TW" altLang="en-US" sz="2000" b="1" dirty="0" smtClean="0">
                <a:ea typeface="新細明體" pitchFamily="18" charset="-120"/>
                <a:cs typeface="Mangal" pitchFamily="18" charset="0"/>
              </a:rPr>
              <a:t>能力</a:t>
            </a:r>
            <a:r>
              <a:rPr lang="zh-TW" altLang="en-US" sz="2000" b="1" dirty="0">
                <a:ea typeface="新細明體" pitchFamily="18" charset="-120"/>
                <a:cs typeface="Mangal" pitchFamily="18" charset="0"/>
              </a:rPr>
              <a:t>，</a:t>
            </a:r>
            <a:r>
              <a:rPr lang="zh-TW" altLang="en-US" sz="2000" b="1" dirty="0" smtClean="0">
                <a:ea typeface="新細明體" pitchFamily="18" charset="-120"/>
                <a:cs typeface="Mangal" pitchFamily="18" charset="0"/>
              </a:rPr>
              <a:t>其次</a:t>
            </a:r>
            <a:r>
              <a:rPr lang="zh-TW" altLang="en-US" sz="2000" b="1" dirty="0">
                <a:ea typeface="新細明體" pitchFamily="18" charset="-120"/>
                <a:cs typeface="Mangal" pitchFamily="18" charset="0"/>
              </a:rPr>
              <a:t>是營商能力</a:t>
            </a:r>
            <a:r>
              <a:rPr lang="en-US" altLang="zh-TW" sz="2000" b="1" dirty="0">
                <a:ea typeface="新細明體" pitchFamily="18" charset="-120"/>
                <a:cs typeface="Mangal" pitchFamily="18" charset="0"/>
              </a:rPr>
              <a:t>(16.9%)</a:t>
            </a:r>
            <a:r>
              <a:rPr lang="zh-TW" altLang="en-US" sz="2000" b="1" dirty="0">
                <a:ea typeface="新細明體" pitchFamily="18" charset="-120"/>
                <a:cs typeface="Mangal" pitchFamily="18" charset="0"/>
              </a:rPr>
              <a:t>及學歷</a:t>
            </a:r>
            <a:r>
              <a:rPr lang="en-US" altLang="zh-TW" sz="2000" b="1" dirty="0">
                <a:ea typeface="新細明體" pitchFamily="18" charset="-120"/>
                <a:cs typeface="Mangal" pitchFamily="18" charset="0"/>
              </a:rPr>
              <a:t>(13.8</a:t>
            </a:r>
            <a:r>
              <a:rPr lang="en-US" altLang="zh-TW" sz="2000" b="1" dirty="0" smtClean="0">
                <a:ea typeface="新細明體" pitchFamily="18" charset="-120"/>
                <a:cs typeface="Mangal" pitchFamily="18" charset="0"/>
              </a:rPr>
              <a:t>%)</a:t>
            </a:r>
          </a:p>
          <a:p>
            <a:pPr marL="0" indent="0">
              <a:buSzPct val="45000"/>
              <a:buNone/>
            </a:pPr>
            <a:r>
              <a:rPr lang="en-US" altLang="zh-TW" sz="2000" b="1" dirty="0" smtClean="0">
                <a:ea typeface="新細明體" pitchFamily="18" charset="-120"/>
                <a:cs typeface="Mangal" pitchFamily="18" charset="0"/>
              </a:rPr>
              <a:t>7.</a:t>
            </a:r>
            <a:r>
              <a:rPr lang="zh-TW" altLang="en-US" sz="2000" b="1" dirty="0" smtClean="0">
                <a:ea typeface="新細明體" pitchFamily="18" charset="-120"/>
                <a:cs typeface="Mangal" pitchFamily="18" charset="0"/>
              </a:rPr>
              <a:t> 只有</a:t>
            </a:r>
            <a:r>
              <a:rPr lang="zh-TW" altLang="en-US" sz="2000" b="1" dirty="0">
                <a:ea typeface="新細明體" pitchFamily="18" charset="-120"/>
                <a:cs typeface="Mangal" pitchFamily="18" charset="0"/>
              </a:rPr>
              <a:t>約</a:t>
            </a:r>
            <a:r>
              <a:rPr lang="en-US" altLang="zh-TW" sz="2000" b="1" dirty="0">
                <a:ea typeface="新細明體" pitchFamily="18" charset="-120"/>
                <a:cs typeface="Mangal" pitchFamily="18" charset="0"/>
              </a:rPr>
              <a:t>1/5</a:t>
            </a:r>
            <a:r>
              <a:rPr lang="zh-TW" altLang="en-US" sz="2000" b="1" dirty="0">
                <a:ea typeface="新細明體" pitchFamily="18" charset="-120"/>
                <a:cs typeface="Mangal" pitchFamily="18" charset="0"/>
              </a:rPr>
              <a:t> </a:t>
            </a:r>
            <a:r>
              <a:rPr lang="en-US" altLang="zh-TW" sz="2000" b="1" dirty="0">
                <a:ea typeface="新細明體" pitchFamily="18" charset="-120"/>
                <a:cs typeface="Mangal" pitchFamily="18" charset="0"/>
              </a:rPr>
              <a:t>(20.8%)</a:t>
            </a:r>
            <a:r>
              <a:rPr lang="zh-TW" altLang="en-US" sz="2000" b="1" dirty="0">
                <a:ea typeface="新細明體" pitchFamily="18" charset="-120"/>
                <a:cs typeface="Mangal" pitchFamily="18" charset="0"/>
              </a:rPr>
              <a:t>及少於</a:t>
            </a:r>
            <a:r>
              <a:rPr lang="en-US" altLang="zh-TW" sz="2000" b="1" dirty="0">
                <a:ea typeface="新細明體" pitchFamily="18" charset="-120"/>
                <a:cs typeface="Mangal" pitchFamily="18" charset="0"/>
              </a:rPr>
              <a:t>1/5</a:t>
            </a:r>
            <a:r>
              <a:rPr lang="zh-TW" altLang="en-US" sz="2000" b="1" dirty="0">
                <a:ea typeface="新細明體" pitchFamily="18" charset="-120"/>
                <a:cs typeface="Mangal" pitchFamily="18" charset="0"/>
              </a:rPr>
              <a:t> </a:t>
            </a:r>
            <a:r>
              <a:rPr lang="en-US" altLang="zh-TW" sz="2000" b="1" dirty="0">
                <a:ea typeface="新細明體" pitchFamily="18" charset="-120"/>
                <a:cs typeface="Mangal" pitchFamily="18" charset="0"/>
              </a:rPr>
              <a:t>(15.4%)</a:t>
            </a:r>
            <a:r>
              <a:rPr lang="zh-TW" altLang="en-US" sz="2000" b="1" dirty="0">
                <a:ea typeface="新細明體" pitchFamily="18" charset="-120"/>
                <a:cs typeface="Mangal" pitchFamily="18" charset="0"/>
              </a:rPr>
              <a:t>受訪者表示讀書期間有參與專業技能訓練及生涯規劃</a:t>
            </a:r>
            <a:r>
              <a:rPr lang="zh-TW" altLang="en-US" sz="2000" b="1" dirty="0" smtClean="0">
                <a:ea typeface="新細明體" pitchFamily="18" charset="-120"/>
                <a:cs typeface="Mangal" pitchFamily="18" charset="0"/>
              </a:rPr>
              <a:t>講座</a:t>
            </a:r>
            <a:endParaRPr lang="en-US" altLang="zh-TW" sz="2000" b="1" dirty="0" smtClean="0">
              <a:ea typeface="新細明體" pitchFamily="18" charset="-120"/>
              <a:cs typeface="Mangal" pitchFamily="18" charset="0"/>
            </a:endParaRPr>
          </a:p>
          <a:p>
            <a:pPr marL="0" indent="0">
              <a:buSzPct val="45000"/>
              <a:buNone/>
            </a:pPr>
            <a:r>
              <a:rPr lang="en-US" altLang="zh-TW" sz="2000" b="1" dirty="0">
                <a:ea typeface="新細明體" pitchFamily="18" charset="-120"/>
                <a:cs typeface="Mangal" pitchFamily="18" charset="0"/>
              </a:rPr>
              <a:t>8</a:t>
            </a:r>
            <a:r>
              <a:rPr lang="en-US" altLang="zh-TW" sz="2000" b="1" dirty="0" smtClean="0">
                <a:ea typeface="新細明體" pitchFamily="18" charset="-120"/>
                <a:cs typeface="Mangal" pitchFamily="18" charset="0"/>
              </a:rPr>
              <a:t>.</a:t>
            </a:r>
            <a:r>
              <a:rPr lang="zh-TW" altLang="en-US" sz="2000" b="1" dirty="0">
                <a:ea typeface="新細明體" pitchFamily="18" charset="-120"/>
                <a:cs typeface="Mangal" pitchFamily="18" charset="0"/>
              </a:rPr>
              <a:t>有近</a:t>
            </a:r>
            <a:r>
              <a:rPr lang="en-US" altLang="zh-TW" sz="2000" b="1" dirty="0">
                <a:ea typeface="新細明體" pitchFamily="18" charset="-120"/>
                <a:cs typeface="Mangal" pitchFamily="18" charset="0"/>
              </a:rPr>
              <a:t>3</a:t>
            </a:r>
            <a:r>
              <a:rPr lang="zh-TW" altLang="en-US" sz="2000" b="1" dirty="0">
                <a:ea typeface="新細明體" pitchFamily="18" charset="-120"/>
                <a:cs typeface="Mangal" pitchFamily="18" charset="0"/>
              </a:rPr>
              <a:t>成</a:t>
            </a:r>
            <a:r>
              <a:rPr lang="en-US" altLang="zh-TW" sz="2000" b="1" dirty="0">
                <a:ea typeface="新細明體" pitchFamily="18" charset="-120"/>
                <a:cs typeface="Mangal" pitchFamily="18" charset="0"/>
              </a:rPr>
              <a:t>(27.9%)</a:t>
            </a:r>
            <a:r>
              <a:rPr lang="zh-TW" altLang="en-US" sz="2000" b="1" dirty="0">
                <a:ea typeface="新細明體" pitchFamily="18" charset="-120"/>
                <a:cs typeface="Mangal" pitchFamily="18" charset="0"/>
              </a:rPr>
              <a:t>受訪者</a:t>
            </a:r>
            <a:r>
              <a:rPr lang="zh-TW" altLang="en-US" sz="2000" b="1" dirty="0" smtClean="0">
                <a:ea typeface="新細明體" pitchFamily="18" charset="-120"/>
                <a:cs typeface="Mangal" pitchFamily="18" charset="0"/>
              </a:rPr>
              <a:t>表示畢業後 </a:t>
            </a:r>
            <a:r>
              <a:rPr lang="zh-TW" altLang="en-US" sz="2000" b="1" u="sng" dirty="0">
                <a:ea typeface="新細明體" pitchFamily="18" charset="-120"/>
                <a:cs typeface="Mangal" pitchFamily="18" charset="0"/>
              </a:rPr>
              <a:t>沒有</a:t>
            </a:r>
            <a:r>
              <a:rPr lang="zh-TW" altLang="en-US" sz="2000" b="1" dirty="0">
                <a:ea typeface="新細明體" pitchFamily="18" charset="-120"/>
                <a:cs typeface="Mangal" pitchFamily="18" charset="0"/>
              </a:rPr>
              <a:t> </a:t>
            </a:r>
            <a:r>
              <a:rPr lang="zh-TW" altLang="en-US" sz="2000" b="1" dirty="0" smtClean="0">
                <a:ea typeface="新細明體" pitchFamily="18" charset="-120"/>
                <a:cs typeface="Mangal" pitchFamily="18" charset="0"/>
              </a:rPr>
              <a:t>參與進修</a:t>
            </a:r>
            <a:r>
              <a:rPr lang="zh-TW" altLang="en-US" sz="2000" b="1" dirty="0">
                <a:ea typeface="新細明體" pitchFamily="18" charset="-120"/>
                <a:cs typeface="Mangal" pitchFamily="18" charset="0"/>
              </a:rPr>
              <a:t>，影響香港</a:t>
            </a:r>
            <a:r>
              <a:rPr lang="zh-TW" altLang="en-US" sz="2000" b="1" dirty="0" smtClean="0">
                <a:ea typeface="新細明體" pitchFamily="18" charset="-120"/>
                <a:cs typeface="Mangal" pitchFamily="18" charset="0"/>
              </a:rPr>
              <a:t>競爭力</a:t>
            </a:r>
            <a:endParaRPr lang="en-US" altLang="zh-TW" sz="2000" b="1" dirty="0" smtClean="0">
              <a:ea typeface="新細明體" pitchFamily="18" charset="-120"/>
              <a:cs typeface="Mangal" pitchFamily="18" charset="0"/>
            </a:endParaRPr>
          </a:p>
          <a:p>
            <a:pPr marL="0" indent="0">
              <a:buSzPct val="45000"/>
              <a:buNone/>
            </a:pPr>
            <a:r>
              <a:rPr lang="en-US" altLang="zh-TW" sz="2000" b="1" dirty="0" smtClean="0">
                <a:ea typeface="新細明體" pitchFamily="18" charset="-120"/>
                <a:cs typeface="Mangal" pitchFamily="18" charset="0"/>
              </a:rPr>
              <a:t>9.</a:t>
            </a:r>
            <a:r>
              <a:rPr lang="zh-TW" altLang="en-US" sz="2000" b="1" dirty="0" smtClean="0">
                <a:ea typeface="新細明體" pitchFamily="18" charset="-120"/>
                <a:cs typeface="Mangal" pitchFamily="18" charset="0"/>
              </a:rPr>
              <a:t> 受</a:t>
            </a:r>
            <a:r>
              <a:rPr lang="zh-TW" altLang="en-US" sz="2000" b="1" dirty="0">
                <a:ea typeface="新細明體" pitchFamily="18" charset="-120"/>
                <a:cs typeface="Mangal" pitchFamily="18" charset="0"/>
              </a:rPr>
              <a:t>訪者實習體驗</a:t>
            </a:r>
            <a:r>
              <a:rPr lang="en-US" altLang="zh-TW" sz="2000" b="1" dirty="0">
                <a:ea typeface="新細明體" pitchFamily="18" charset="-120"/>
                <a:cs typeface="Mangal" pitchFamily="18" charset="0"/>
              </a:rPr>
              <a:t>(20%)</a:t>
            </a:r>
            <a:r>
              <a:rPr lang="zh-TW" altLang="en-US" sz="2000" b="1" dirty="0">
                <a:ea typeface="新細明體" pitchFamily="18" charset="-120"/>
                <a:cs typeface="Mangal" pitchFamily="18" charset="0"/>
              </a:rPr>
              <a:t>及專業技能訓練</a:t>
            </a:r>
            <a:r>
              <a:rPr lang="en-US" altLang="zh-TW" sz="2000" b="1" dirty="0">
                <a:ea typeface="新細明體" pitchFamily="18" charset="-120"/>
                <a:cs typeface="Mangal" pitchFamily="18" charset="0"/>
              </a:rPr>
              <a:t>(18.8%)</a:t>
            </a:r>
            <a:r>
              <a:rPr lang="zh-TW" altLang="en-US" sz="2000" b="1" dirty="0">
                <a:ea typeface="新細明體" pitchFamily="18" charset="-120"/>
                <a:cs typeface="Mangal" pitchFamily="18" charset="0"/>
              </a:rPr>
              <a:t>最有效幫助找到工作</a:t>
            </a:r>
            <a:endParaRPr lang="en-US" altLang="zh-TW" sz="2000" b="1" dirty="0">
              <a:ea typeface="新細明體" pitchFamily="18" charset="-120"/>
              <a:cs typeface="Mangal" pitchFamily="18" charset="0"/>
            </a:endParaRPr>
          </a:p>
          <a:p>
            <a:pPr marL="0" indent="0">
              <a:buSzPct val="45000"/>
              <a:buNone/>
            </a:pPr>
            <a:endParaRPr lang="en-US" altLang="zh-TW" sz="2000" b="1" dirty="0">
              <a:ea typeface="新細明體" pitchFamily="18" charset="-120"/>
              <a:cs typeface="Mangal" pitchFamily="18" charset="0"/>
            </a:endParaRPr>
          </a:p>
          <a:p>
            <a:pPr marL="0" indent="0">
              <a:buSzPct val="45000"/>
              <a:buNone/>
            </a:pPr>
            <a:endParaRPr lang="en-US" altLang="zh-TW" sz="2000" b="1" dirty="0">
              <a:ea typeface="新細明體" pitchFamily="18" charset="-120"/>
              <a:cs typeface="Mangal" pitchFamily="18" charset="0"/>
            </a:endParaRPr>
          </a:p>
          <a:p>
            <a:pPr marL="0" indent="0">
              <a:buSzPct val="45000"/>
              <a:buNone/>
            </a:pPr>
            <a:endParaRPr lang="en-US" altLang="zh-TW" sz="2000" b="1" dirty="0" smtClean="0">
              <a:ea typeface="新細明體" pitchFamily="18" charset="-120"/>
              <a:cs typeface="Mangal" pitchFamily="18" charset="0"/>
            </a:endParaRPr>
          </a:p>
          <a:p>
            <a:pPr>
              <a:buSzPct val="45000"/>
            </a:pPr>
            <a:endParaRPr lang="en-US" altLang="zh-TW" sz="2000" b="1" dirty="0">
              <a:ea typeface="新細明體" pitchFamily="18" charset="-120"/>
              <a:cs typeface="Mangal" pitchFamily="18" charset="0"/>
            </a:endParaRPr>
          </a:p>
          <a:p>
            <a:pPr marL="0" indent="0">
              <a:buSzPct val="45000"/>
              <a:buNone/>
            </a:pPr>
            <a:endParaRPr lang="en-US" altLang="zh-HK" sz="2000" b="1" dirty="0" smtClean="0">
              <a:solidFill>
                <a:schemeClr val="tx1"/>
              </a:solidFill>
              <a:latin typeface="Arial" pitchFamily="34" charset="0"/>
              <a:ea typeface="新細明體" pitchFamily="18" charset="-120"/>
            </a:endParaRPr>
          </a:p>
        </p:txBody>
      </p:sp>
    </p:spTree>
    <p:extLst>
      <p:ext uri="{BB962C8B-B14F-4D97-AF65-F5344CB8AC3E}">
        <p14:creationId xmlns:p14="http://schemas.microsoft.com/office/powerpoint/2010/main" val="4281392227"/>
      </p:ext>
    </p:extLst>
  </p:cSld>
  <p:clrMapOvr>
    <a:masterClrMapping/>
  </p:clrMapOvr>
  <p:transition>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fontScale="92500"/>
          </a:bodyPr>
          <a:lstStyle/>
          <a:p>
            <a:r>
              <a:rPr lang="zh-TW" altLang="en-US" dirty="0" smtClean="0"/>
              <a:t>目標</a:t>
            </a:r>
            <a:r>
              <a:rPr lang="en-US" altLang="zh-TW" dirty="0" smtClean="0"/>
              <a:t>:</a:t>
            </a:r>
            <a:r>
              <a:rPr lang="zh-TW" altLang="en-US" dirty="0" smtClean="0"/>
              <a:t> 以青年人生涯規劃為背景，以不同職業人士分享與交流，鼓勵同學向上流和正面積極面對問題，帶出行行出狀元的訊息，減低對社會的負面態度。</a:t>
            </a:r>
            <a:endParaRPr lang="en-US" altLang="zh-TW" dirty="0" smtClean="0"/>
          </a:p>
          <a:p>
            <a:pPr lvl="1"/>
            <a:r>
              <a:rPr lang="en-US" altLang="zh-TW" sz="2000" dirty="0" smtClean="0"/>
              <a:t>1</a:t>
            </a:r>
            <a:r>
              <a:rPr lang="zh-TW" altLang="en-US" sz="2000" dirty="0" smtClean="0"/>
              <a:t>月</a:t>
            </a:r>
            <a:r>
              <a:rPr lang="en-US" altLang="zh-TW" sz="2000" dirty="0" smtClean="0"/>
              <a:t>14</a:t>
            </a:r>
            <a:r>
              <a:rPr lang="zh-TW" altLang="en-US" sz="2000" dirty="0" smtClean="0"/>
              <a:t>日 </a:t>
            </a:r>
            <a:r>
              <a:rPr lang="en-US" altLang="zh-TW" sz="2000" dirty="0" smtClean="0"/>
              <a:t>-</a:t>
            </a:r>
            <a:r>
              <a:rPr lang="zh-TW" altLang="en-US" sz="2000" dirty="0" smtClean="0"/>
              <a:t> 全港職校職業博覽 </a:t>
            </a:r>
            <a:r>
              <a:rPr lang="en-US" altLang="zh-TW" sz="2000" dirty="0" smtClean="0"/>
              <a:t>(</a:t>
            </a:r>
            <a:r>
              <a:rPr lang="zh-TW" altLang="en-US" sz="2000" dirty="0" smtClean="0"/>
              <a:t>教育局局長吳克儉主禮，共</a:t>
            </a:r>
            <a:r>
              <a:rPr lang="en-US" altLang="zh-TW" sz="2000" dirty="0" smtClean="0"/>
              <a:t>700</a:t>
            </a:r>
            <a:r>
              <a:rPr lang="zh-TW" altLang="en-US" sz="2000" dirty="0" smtClean="0"/>
              <a:t>學生出席及</a:t>
            </a:r>
            <a:r>
              <a:rPr lang="en-US" altLang="zh-TW" sz="2000" dirty="0" smtClean="0"/>
              <a:t>9</a:t>
            </a:r>
            <a:r>
              <a:rPr lang="zh-TW" altLang="en-US" sz="2000" dirty="0" smtClean="0"/>
              <a:t> 家傳媒報導</a:t>
            </a:r>
            <a:r>
              <a:rPr lang="en-US" altLang="zh-TW" sz="2000" dirty="0" smtClean="0"/>
              <a:t>)</a:t>
            </a:r>
          </a:p>
          <a:p>
            <a:pPr lvl="1"/>
            <a:r>
              <a:rPr lang="en-US" altLang="zh-TW" sz="2000" dirty="0" smtClean="0"/>
              <a:t>2-5</a:t>
            </a:r>
            <a:r>
              <a:rPr lang="zh-TW" altLang="en-US" sz="2000" dirty="0" smtClean="0"/>
              <a:t>月</a:t>
            </a:r>
            <a:r>
              <a:rPr lang="zh-TW" altLang="en-US" sz="2000" dirty="0"/>
              <a:t> </a:t>
            </a:r>
            <a:r>
              <a:rPr lang="en-US" altLang="zh-TW" sz="2000" dirty="0" smtClean="0"/>
              <a:t>–</a:t>
            </a:r>
            <a:r>
              <a:rPr lang="zh-TW" altLang="en-US" sz="2000" dirty="0" smtClean="0"/>
              <a:t> 學生職場英雄微電影拍攝招募</a:t>
            </a:r>
            <a:endParaRPr lang="en-US" altLang="zh-TW" sz="2000" dirty="0" smtClean="0"/>
          </a:p>
          <a:p>
            <a:pPr lvl="1"/>
            <a:r>
              <a:rPr lang="en-US" altLang="zh-TW" sz="2000" dirty="0" smtClean="0"/>
              <a:t>4</a:t>
            </a:r>
            <a:r>
              <a:rPr lang="zh-TW" altLang="en-US" sz="2000" dirty="0" smtClean="0"/>
              <a:t>月</a:t>
            </a:r>
            <a:r>
              <a:rPr lang="en-US" altLang="zh-TW" sz="2000" dirty="0" smtClean="0"/>
              <a:t>9</a:t>
            </a:r>
            <a:r>
              <a:rPr lang="zh-TW" altLang="en-US" sz="2000" dirty="0" smtClean="0"/>
              <a:t>日 </a:t>
            </a:r>
            <a:r>
              <a:rPr lang="en-US" altLang="zh-TW" sz="2000" dirty="0" smtClean="0"/>
              <a:t>-</a:t>
            </a:r>
            <a:r>
              <a:rPr lang="zh-TW" altLang="en-US" sz="2000" dirty="0" smtClean="0"/>
              <a:t> </a:t>
            </a:r>
            <a:r>
              <a:rPr lang="zh-TW" altLang="en-US" sz="2000" b="1" dirty="0" smtClean="0">
                <a:solidFill>
                  <a:srgbClr val="000000"/>
                </a:solidFill>
                <a:latin typeface="細明體" pitchFamily="49" charset="-120"/>
                <a:ea typeface="細明體" pitchFamily="49" charset="-120"/>
              </a:rPr>
              <a:t>全</a:t>
            </a:r>
            <a:r>
              <a:rPr lang="zh-TW" altLang="en-US" sz="2000" b="1" dirty="0">
                <a:solidFill>
                  <a:srgbClr val="000000"/>
                </a:solidFill>
                <a:latin typeface="細明體" pitchFamily="49" charset="-120"/>
                <a:ea typeface="細明體" pitchFamily="49" charset="-120"/>
              </a:rPr>
              <a:t>港</a:t>
            </a:r>
            <a:r>
              <a:rPr lang="en-US" altLang="zh-TW" sz="2000" b="1" dirty="0">
                <a:solidFill>
                  <a:srgbClr val="000000"/>
                </a:solidFill>
                <a:latin typeface="細明體" pitchFamily="49" charset="-120"/>
                <a:ea typeface="細明體" pitchFamily="49" charset="-120"/>
              </a:rPr>
              <a:t>18</a:t>
            </a:r>
            <a:r>
              <a:rPr lang="zh-TW" altLang="en-US" sz="2000" b="1" dirty="0">
                <a:solidFill>
                  <a:srgbClr val="000000"/>
                </a:solidFill>
                <a:latin typeface="細明體" pitchFamily="49" charset="-120"/>
                <a:ea typeface="細明體" pitchFamily="49" charset="-120"/>
              </a:rPr>
              <a:t>區理想職業</a:t>
            </a:r>
            <a:r>
              <a:rPr lang="zh-TW" altLang="en-US" sz="2000" b="1" dirty="0" smtClean="0">
                <a:solidFill>
                  <a:srgbClr val="000000"/>
                </a:solidFill>
                <a:latin typeface="細明體" pitchFamily="49" charset="-120"/>
                <a:ea typeface="細明體" pitchFamily="49" charset="-120"/>
              </a:rPr>
              <a:t>問卷調查</a:t>
            </a:r>
            <a:endParaRPr lang="en-US" altLang="zh-TW" sz="2000" b="1" dirty="0" smtClean="0">
              <a:solidFill>
                <a:srgbClr val="000000"/>
              </a:solidFill>
              <a:latin typeface="細明體" pitchFamily="49" charset="-120"/>
              <a:ea typeface="細明體" pitchFamily="49" charset="-120"/>
            </a:endParaRPr>
          </a:p>
          <a:p>
            <a:pPr lvl="1"/>
            <a:r>
              <a:rPr lang="en-US" altLang="zh-TW" sz="2000" dirty="0" smtClean="0"/>
              <a:t>4</a:t>
            </a:r>
            <a:r>
              <a:rPr lang="zh-TW" altLang="en-US" sz="2000" dirty="0" smtClean="0"/>
              <a:t>月</a:t>
            </a:r>
            <a:r>
              <a:rPr lang="en-US" altLang="zh-TW" sz="2000" dirty="0" smtClean="0"/>
              <a:t>23</a:t>
            </a:r>
            <a:r>
              <a:rPr lang="zh-TW" altLang="en-US" sz="2000" dirty="0" smtClean="0"/>
              <a:t>日</a:t>
            </a:r>
            <a:r>
              <a:rPr lang="en-US" altLang="zh-TW" sz="2000" dirty="0" smtClean="0"/>
              <a:t>-</a:t>
            </a:r>
            <a:r>
              <a:rPr lang="zh-TW" altLang="en-US" sz="2000" dirty="0"/>
              <a:t>學生微電影</a:t>
            </a:r>
            <a:r>
              <a:rPr lang="zh-TW" altLang="en-US" sz="2000" dirty="0" smtClean="0"/>
              <a:t>拍攝工作坊</a:t>
            </a:r>
            <a:endParaRPr lang="en-US" altLang="zh-TW" sz="2000" dirty="0" smtClean="0"/>
          </a:p>
          <a:p>
            <a:pPr lvl="1"/>
            <a:r>
              <a:rPr lang="en-US" altLang="zh-TW" sz="2000" dirty="0" smtClean="0"/>
              <a:t>6-8</a:t>
            </a:r>
            <a:r>
              <a:rPr lang="zh-TW" altLang="en-US" sz="2000" dirty="0" smtClean="0"/>
              <a:t>月 </a:t>
            </a:r>
            <a:r>
              <a:rPr lang="en-US" altLang="zh-TW" sz="2000" dirty="0" smtClean="0"/>
              <a:t>–</a:t>
            </a:r>
            <a:r>
              <a:rPr lang="zh-TW" altLang="en-US" sz="2000" dirty="0" smtClean="0"/>
              <a:t> 微電影學校巡迴播放</a:t>
            </a:r>
            <a:endParaRPr lang="en-US" altLang="zh-TW" sz="2000" dirty="0" smtClean="0"/>
          </a:p>
          <a:p>
            <a:pPr lvl="1"/>
            <a:r>
              <a:rPr lang="en-US" altLang="zh-TW" sz="2000" dirty="0" smtClean="0"/>
              <a:t>8</a:t>
            </a:r>
            <a:r>
              <a:rPr lang="zh-TW" altLang="en-US" sz="2000" dirty="0" smtClean="0"/>
              <a:t>月</a:t>
            </a:r>
            <a:r>
              <a:rPr lang="en-US" altLang="zh-TW" sz="2000" dirty="0" smtClean="0"/>
              <a:t>5</a:t>
            </a:r>
            <a:r>
              <a:rPr lang="zh-TW" altLang="en-US" sz="2000" dirty="0" smtClean="0"/>
              <a:t>日</a:t>
            </a:r>
            <a:r>
              <a:rPr lang="en-US" altLang="zh-TW" sz="2000" dirty="0" smtClean="0"/>
              <a:t>-</a:t>
            </a:r>
            <a:r>
              <a:rPr lang="zh-TW" altLang="en-US" sz="2000" dirty="0" smtClean="0"/>
              <a:t> 學生分享會及</a:t>
            </a:r>
            <a:r>
              <a:rPr lang="zh-TW" altLang="en-US" sz="2000" dirty="0"/>
              <a:t>微</a:t>
            </a:r>
            <a:r>
              <a:rPr lang="zh-TW" altLang="en-US" sz="2000" dirty="0" smtClean="0"/>
              <a:t>電影公眾播放</a:t>
            </a:r>
            <a:endParaRPr lang="zh-HK" altLang="en-US" sz="2000" dirty="0"/>
          </a:p>
        </p:txBody>
      </p:sp>
      <p:sp>
        <p:nvSpPr>
          <p:cNvPr id="3" name="標題 2"/>
          <p:cNvSpPr>
            <a:spLocks noGrp="1"/>
          </p:cNvSpPr>
          <p:nvPr>
            <p:ph type="title"/>
          </p:nvPr>
        </p:nvSpPr>
        <p:spPr/>
        <p:txBody>
          <a:bodyPr/>
          <a:lstStyle/>
          <a:p>
            <a:r>
              <a:rPr lang="zh-TW" altLang="en-US" dirty="0" smtClean="0"/>
              <a:t>積極人生工作計劃</a:t>
            </a:r>
            <a:endParaRPr lang="zh-HK" altLang="en-US" dirty="0"/>
          </a:p>
        </p:txBody>
      </p:sp>
    </p:spTree>
    <p:extLst>
      <p:ext uri="{BB962C8B-B14F-4D97-AF65-F5344CB8AC3E}">
        <p14:creationId xmlns:p14="http://schemas.microsoft.com/office/powerpoint/2010/main" val="898689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lnSpcReduction="10000"/>
          </a:bodyPr>
          <a:lstStyle/>
          <a:p>
            <a:r>
              <a:rPr lang="zh-TW" altLang="en-US" dirty="0" smtClean="0"/>
              <a:t>政府最近大力推行生涯規劃，希望鼓勵在學及畢業後的年青人不斷提升自己，但到底教育及提倡終身學習能否有助年青人找到自己的理想職業及有效規劃人生呢</a:t>
            </a:r>
            <a:r>
              <a:rPr lang="en-US" altLang="zh-TW" dirty="0" smtClean="0"/>
              <a:t>?</a:t>
            </a:r>
            <a:r>
              <a:rPr lang="zh-TW" altLang="en-US" dirty="0" smtClean="0"/>
              <a:t> 通過這份問卷，我們希望了解</a:t>
            </a:r>
            <a:r>
              <a:rPr lang="en-US" altLang="zh-TW" dirty="0" smtClean="0"/>
              <a:t>:</a:t>
            </a:r>
          </a:p>
          <a:p>
            <a:pPr lvl="1"/>
            <a:r>
              <a:rPr lang="zh-TW" altLang="en-US" dirty="0" smtClean="0"/>
              <a:t>教育跟事業發展之關係</a:t>
            </a:r>
            <a:r>
              <a:rPr lang="en-US" altLang="zh-TW" dirty="0" smtClean="0"/>
              <a:t>?</a:t>
            </a:r>
          </a:p>
          <a:p>
            <a:pPr lvl="1"/>
            <a:r>
              <a:rPr lang="zh-TW" altLang="en-US" dirty="0" smtClean="0"/>
              <a:t>理想跟現實職業有否落差</a:t>
            </a:r>
            <a:r>
              <a:rPr lang="en-US" altLang="zh-TW" dirty="0" smtClean="0"/>
              <a:t>?</a:t>
            </a:r>
          </a:p>
          <a:p>
            <a:pPr lvl="1"/>
            <a:r>
              <a:rPr lang="zh-TW" altLang="en-US" dirty="0" smtClean="0"/>
              <a:t>教育、競爭力跟工作前景的關係</a:t>
            </a:r>
            <a:r>
              <a:rPr lang="en-US" altLang="zh-TW" dirty="0" smtClean="0"/>
              <a:t>?</a:t>
            </a:r>
          </a:p>
          <a:p>
            <a:pPr lvl="1"/>
            <a:r>
              <a:rPr lang="zh-TW" altLang="en-US" dirty="0" smtClean="0"/>
              <a:t>在學</a:t>
            </a:r>
            <a:r>
              <a:rPr lang="zh-TW" altLang="en-US" dirty="0"/>
              <a:t>及畢業</a:t>
            </a:r>
            <a:r>
              <a:rPr lang="zh-TW" altLang="en-US" dirty="0" smtClean="0"/>
              <a:t>後的年青人有否終身學習</a:t>
            </a:r>
            <a:r>
              <a:rPr lang="en-US" altLang="zh-TW" dirty="0" smtClean="0"/>
              <a:t>?</a:t>
            </a:r>
          </a:p>
          <a:p>
            <a:pPr lvl="1"/>
            <a:r>
              <a:rPr lang="zh-TW" altLang="en-US" dirty="0" smtClean="0"/>
              <a:t>政府所提供的支援是否有效</a:t>
            </a:r>
            <a:r>
              <a:rPr lang="en-US" altLang="zh-TW" dirty="0" smtClean="0"/>
              <a:t>?</a:t>
            </a:r>
            <a:endParaRPr lang="zh-HK" altLang="en-US" dirty="0"/>
          </a:p>
        </p:txBody>
      </p:sp>
      <p:sp>
        <p:nvSpPr>
          <p:cNvPr id="3" name="標題 2"/>
          <p:cNvSpPr>
            <a:spLocks noGrp="1"/>
          </p:cNvSpPr>
          <p:nvPr>
            <p:ph type="title"/>
          </p:nvPr>
        </p:nvSpPr>
        <p:spPr/>
        <p:txBody>
          <a:bodyPr/>
          <a:lstStyle/>
          <a:p>
            <a:r>
              <a:rPr lang="zh-TW" altLang="zh-HK" b="1" dirty="0">
                <a:solidFill>
                  <a:srgbClr val="000000"/>
                </a:solidFill>
                <a:latin typeface="細明體" pitchFamily="49" charset="-120"/>
                <a:ea typeface="細明體" pitchFamily="49" charset="-120"/>
              </a:rPr>
              <a:t>問卷調查的目標</a:t>
            </a:r>
            <a:endParaRPr lang="zh-HK" altLang="en-US" dirty="0"/>
          </a:p>
        </p:txBody>
      </p:sp>
    </p:spTree>
    <p:extLst>
      <p:ext uri="{BB962C8B-B14F-4D97-AF65-F5344CB8AC3E}">
        <p14:creationId xmlns:p14="http://schemas.microsoft.com/office/powerpoint/2010/main" val="376637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pPr marL="0" indent="0">
              <a:spcBef>
                <a:spcPct val="0"/>
              </a:spcBef>
              <a:spcAft>
                <a:spcPts val="1413"/>
              </a:spcAft>
              <a:buSzPct val="45000"/>
              <a:buFont typeface="StarSymbol"/>
              <a:buNone/>
            </a:pPr>
            <a:r>
              <a:rPr lang="zh-TW" altLang="en-US" b="1" dirty="0">
                <a:latin typeface="細明體" pitchFamily="49" charset="-120"/>
                <a:ea typeface="細明體" pitchFamily="49" charset="-120"/>
                <a:cs typeface="Mangal" pitchFamily="18" charset="0"/>
              </a:rPr>
              <a:t>對象</a:t>
            </a:r>
            <a:r>
              <a:rPr lang="en-US" altLang="zh-HK" b="1" dirty="0">
                <a:latin typeface="細明體" pitchFamily="49" charset="-120"/>
                <a:ea typeface="細明體" pitchFamily="49" charset="-120"/>
                <a:cs typeface="Mangal" pitchFamily="18" charset="0"/>
              </a:rPr>
              <a:t>:</a:t>
            </a:r>
            <a:r>
              <a:rPr lang="zh-TW" altLang="en-US" b="1" dirty="0">
                <a:latin typeface="細明體" pitchFamily="49" charset="-120"/>
                <a:ea typeface="細明體" pitchFamily="49" charset="-120"/>
                <a:cs typeface="Mangal" pitchFamily="18" charset="0"/>
              </a:rPr>
              <a:t> </a:t>
            </a:r>
            <a:r>
              <a:rPr lang="en-US" altLang="zh-TW" b="1" dirty="0" smtClean="0">
                <a:latin typeface="細明體" pitchFamily="49" charset="-120"/>
                <a:ea typeface="細明體" pitchFamily="49" charset="-120"/>
                <a:cs typeface="Mangal" pitchFamily="18" charset="0"/>
              </a:rPr>
              <a:t>22-40</a:t>
            </a:r>
            <a:r>
              <a:rPr lang="zh-TW" altLang="en-US" b="1" dirty="0" smtClean="0">
                <a:latin typeface="細明體" pitchFamily="49" charset="-120"/>
                <a:ea typeface="細明體" pitchFamily="49" charset="-120"/>
                <a:cs typeface="Mangal" pitchFamily="18" charset="0"/>
              </a:rPr>
              <a:t>歲香港市民</a:t>
            </a:r>
            <a:endParaRPr lang="zh-TW" altLang="en-US" b="1" dirty="0">
              <a:latin typeface="細明體" pitchFamily="49" charset="-120"/>
              <a:ea typeface="細明體" pitchFamily="49" charset="-120"/>
              <a:cs typeface="Mangal" pitchFamily="18" charset="0"/>
            </a:endParaRPr>
          </a:p>
          <a:p>
            <a:pPr marL="0" indent="0">
              <a:spcBef>
                <a:spcPct val="0"/>
              </a:spcBef>
              <a:spcAft>
                <a:spcPts val="1413"/>
              </a:spcAft>
              <a:buSzPct val="45000"/>
              <a:buFont typeface="StarSymbol"/>
              <a:buNone/>
            </a:pPr>
            <a:r>
              <a:rPr lang="zh-TW" altLang="en-US" b="1" dirty="0" smtClean="0">
                <a:latin typeface="細明體" pitchFamily="49" charset="-120"/>
                <a:ea typeface="細明體" pitchFamily="49" charset="-120"/>
                <a:cs typeface="Mangal" pitchFamily="18" charset="0"/>
              </a:rPr>
              <a:t>日期</a:t>
            </a:r>
            <a:r>
              <a:rPr lang="en-US" altLang="zh-HK" b="1" dirty="0">
                <a:latin typeface="細明體" pitchFamily="49" charset="-120"/>
                <a:ea typeface="細明體" pitchFamily="49" charset="-120"/>
                <a:cs typeface="Mangal" pitchFamily="18" charset="0"/>
              </a:rPr>
              <a:t>: </a:t>
            </a:r>
            <a:r>
              <a:rPr lang="en-US" altLang="zh-HK" b="1" dirty="0" smtClean="0">
                <a:latin typeface="細明體" pitchFamily="49" charset="-120"/>
                <a:ea typeface="細明體" pitchFamily="49" charset="-120"/>
                <a:cs typeface="Mangal" pitchFamily="18" charset="0"/>
              </a:rPr>
              <a:t>201</a:t>
            </a:r>
            <a:r>
              <a:rPr lang="en-US" altLang="zh-TW" b="1" dirty="0" smtClean="0">
                <a:latin typeface="細明體" pitchFamily="49" charset="-120"/>
                <a:ea typeface="細明體" pitchFamily="49" charset="-120"/>
                <a:cs typeface="Mangal" pitchFamily="18" charset="0"/>
              </a:rPr>
              <a:t>7</a:t>
            </a:r>
            <a:r>
              <a:rPr lang="zh-TW" altLang="en-US" b="1" dirty="0" smtClean="0">
                <a:latin typeface="細明體" pitchFamily="49" charset="-120"/>
                <a:ea typeface="細明體" pitchFamily="49" charset="-120"/>
                <a:cs typeface="Mangal" pitchFamily="18" charset="0"/>
              </a:rPr>
              <a:t>年</a:t>
            </a:r>
            <a:r>
              <a:rPr lang="en-US" altLang="zh-TW" b="1" dirty="0" smtClean="0">
                <a:latin typeface="細明體" pitchFamily="49" charset="-120"/>
                <a:ea typeface="細明體" pitchFamily="49" charset="-120"/>
                <a:cs typeface="Mangal" pitchFamily="18" charset="0"/>
              </a:rPr>
              <a:t>1</a:t>
            </a:r>
            <a:r>
              <a:rPr lang="zh-TW" altLang="en-US" b="1" dirty="0" smtClean="0">
                <a:latin typeface="細明體" pitchFamily="49" charset="-120"/>
                <a:ea typeface="細明體" pitchFamily="49" charset="-120"/>
                <a:cs typeface="Mangal" pitchFamily="18" charset="0"/>
              </a:rPr>
              <a:t>月至</a:t>
            </a:r>
            <a:r>
              <a:rPr lang="en-US" altLang="zh-TW" b="1" dirty="0" smtClean="0">
                <a:latin typeface="細明體" pitchFamily="49" charset="-120"/>
                <a:ea typeface="細明體" pitchFamily="49" charset="-120"/>
                <a:cs typeface="Mangal" pitchFamily="18" charset="0"/>
              </a:rPr>
              <a:t>3</a:t>
            </a:r>
            <a:r>
              <a:rPr lang="zh-TW" altLang="en-US" b="1" dirty="0" smtClean="0">
                <a:latin typeface="細明體" pitchFamily="49" charset="-120"/>
                <a:ea typeface="細明體" pitchFamily="49" charset="-120"/>
                <a:cs typeface="Mangal" pitchFamily="18" charset="0"/>
              </a:rPr>
              <a:t>月</a:t>
            </a:r>
            <a:r>
              <a:rPr lang="zh-TW" altLang="en-US" b="1" dirty="0">
                <a:latin typeface="細明體" pitchFamily="49" charset="-120"/>
                <a:ea typeface="細明體" pitchFamily="49" charset="-120"/>
                <a:cs typeface="Mangal" pitchFamily="18" charset="0"/>
              </a:rPr>
              <a:t>進行</a:t>
            </a:r>
          </a:p>
          <a:p>
            <a:pPr marL="0" indent="0">
              <a:spcBef>
                <a:spcPct val="0"/>
              </a:spcBef>
              <a:spcAft>
                <a:spcPts val="1413"/>
              </a:spcAft>
              <a:buSzPct val="45000"/>
              <a:buFont typeface="StarSymbol"/>
              <a:buNone/>
            </a:pPr>
            <a:r>
              <a:rPr lang="zh-TW" altLang="en-US" b="1" dirty="0" smtClean="0">
                <a:latin typeface="細明體" pitchFamily="49" charset="-120"/>
                <a:ea typeface="細明體" pitchFamily="49" charset="-120"/>
                <a:cs typeface="Mangal" pitchFamily="18" charset="0"/>
              </a:rPr>
              <a:t>數量</a:t>
            </a:r>
            <a:r>
              <a:rPr lang="en-US" altLang="zh-HK" b="1" dirty="0">
                <a:latin typeface="細明體" pitchFamily="49" charset="-120"/>
                <a:ea typeface="細明體" pitchFamily="49" charset="-120"/>
                <a:cs typeface="Mangal" pitchFamily="18" charset="0"/>
              </a:rPr>
              <a:t>: </a:t>
            </a:r>
            <a:r>
              <a:rPr lang="en-US" altLang="zh-TW" b="1" dirty="0" smtClean="0">
                <a:latin typeface="細明體" pitchFamily="49" charset="-120"/>
                <a:ea typeface="細明體" pitchFamily="49" charset="-120"/>
                <a:cs typeface="Mangal" pitchFamily="18" charset="0"/>
              </a:rPr>
              <a:t>520</a:t>
            </a:r>
            <a:r>
              <a:rPr lang="zh-TW" altLang="en-US" b="1" dirty="0" smtClean="0">
                <a:latin typeface="細明體" pitchFamily="49" charset="-120"/>
                <a:ea typeface="細明體" pitchFamily="49" charset="-120"/>
                <a:cs typeface="Mangal" pitchFamily="18" charset="0"/>
              </a:rPr>
              <a:t>份</a:t>
            </a:r>
            <a:endParaRPr lang="zh-TW" altLang="en-US" b="1" dirty="0">
              <a:latin typeface="細明體" pitchFamily="49" charset="-120"/>
              <a:ea typeface="細明體" pitchFamily="49" charset="-120"/>
              <a:cs typeface="Mangal" pitchFamily="18" charset="0"/>
            </a:endParaRPr>
          </a:p>
          <a:p>
            <a:pPr marL="0" indent="0">
              <a:spcBef>
                <a:spcPct val="0"/>
              </a:spcBef>
              <a:spcAft>
                <a:spcPts val="1413"/>
              </a:spcAft>
              <a:buSzPct val="45000"/>
              <a:buFont typeface="StarSymbol"/>
              <a:buNone/>
            </a:pPr>
            <a:r>
              <a:rPr lang="zh-TW" altLang="en-US" b="1" dirty="0" smtClean="0">
                <a:latin typeface="細明體" pitchFamily="49" charset="-120"/>
                <a:ea typeface="細明體" pitchFamily="49" charset="-120"/>
                <a:cs typeface="Mangal" pitchFamily="18" charset="0"/>
              </a:rPr>
              <a:t>形式</a:t>
            </a:r>
            <a:r>
              <a:rPr lang="en-US" altLang="zh-HK" b="1" dirty="0">
                <a:latin typeface="細明體" pitchFamily="49" charset="-120"/>
                <a:ea typeface="細明體" pitchFamily="49" charset="-120"/>
                <a:cs typeface="Mangal" pitchFamily="18" charset="0"/>
              </a:rPr>
              <a:t>:</a:t>
            </a:r>
            <a:r>
              <a:rPr lang="zh-TW" altLang="en-US" b="1" dirty="0">
                <a:latin typeface="細明體" pitchFamily="49" charset="-120"/>
                <a:ea typeface="細明體" pitchFamily="49" charset="-120"/>
                <a:cs typeface="Mangal" pitchFamily="18" charset="0"/>
              </a:rPr>
              <a:t> 網上問卷</a:t>
            </a:r>
            <a:r>
              <a:rPr lang="en-US" altLang="zh-HK" b="1" dirty="0">
                <a:latin typeface="細明體" pitchFamily="49" charset="-120"/>
                <a:ea typeface="細明體" pitchFamily="49" charset="-120"/>
                <a:cs typeface="Mangal" pitchFamily="18" charset="0"/>
              </a:rPr>
              <a:t>(</a:t>
            </a:r>
            <a:r>
              <a:rPr lang="zh-TW" altLang="en-US" b="1" dirty="0">
                <a:latin typeface="細明體" pitchFamily="49" charset="-120"/>
                <a:ea typeface="細明體" pitchFamily="49" charset="-120"/>
                <a:cs typeface="Mangal" pitchFamily="18" charset="0"/>
              </a:rPr>
              <a:t>學校學生、青商會友</a:t>
            </a:r>
            <a:r>
              <a:rPr lang="en-US" altLang="zh-HK" b="1" dirty="0">
                <a:latin typeface="細明體" pitchFamily="49" charset="-120"/>
                <a:ea typeface="細明體" pitchFamily="49" charset="-120"/>
                <a:cs typeface="Mangal" pitchFamily="18" charset="0"/>
              </a:rPr>
              <a:t>-</a:t>
            </a:r>
            <a:r>
              <a:rPr lang="zh-TW" altLang="en-US" b="1" dirty="0">
                <a:latin typeface="細明體" pitchFamily="49" charset="-120"/>
                <a:ea typeface="細明體" pitchFamily="49" charset="-120"/>
                <a:cs typeface="Mangal" pitchFamily="18" charset="0"/>
              </a:rPr>
              <a:t>本港及海外</a:t>
            </a:r>
            <a:r>
              <a:rPr lang="en-US" altLang="zh-HK" b="1" dirty="0">
                <a:latin typeface="細明體" pitchFamily="49" charset="-120"/>
                <a:ea typeface="細明體" pitchFamily="49" charset="-120"/>
                <a:cs typeface="Mangal" pitchFamily="18" charset="0"/>
              </a:rPr>
              <a:t>)</a:t>
            </a:r>
          </a:p>
          <a:p>
            <a:endParaRPr lang="zh-HK" altLang="en-US" dirty="0"/>
          </a:p>
        </p:txBody>
      </p:sp>
      <p:sp>
        <p:nvSpPr>
          <p:cNvPr id="3" name="標題 2"/>
          <p:cNvSpPr>
            <a:spLocks noGrp="1"/>
          </p:cNvSpPr>
          <p:nvPr>
            <p:ph type="title"/>
          </p:nvPr>
        </p:nvSpPr>
        <p:spPr/>
        <p:txBody>
          <a:bodyPr/>
          <a:lstStyle/>
          <a:p>
            <a:r>
              <a:rPr lang="zh-TW" altLang="zh-HK" b="1" dirty="0">
                <a:solidFill>
                  <a:srgbClr val="000000"/>
                </a:solidFill>
                <a:latin typeface="細明體" pitchFamily="49" charset="-120"/>
                <a:ea typeface="細明體" pitchFamily="49" charset="-120"/>
              </a:rPr>
              <a:t>研究方法</a:t>
            </a:r>
            <a:endParaRPr lang="zh-HK" altLang="en-US" dirty="0"/>
          </a:p>
        </p:txBody>
      </p:sp>
    </p:spTree>
    <p:extLst>
      <p:ext uri="{BB962C8B-B14F-4D97-AF65-F5344CB8AC3E}">
        <p14:creationId xmlns:p14="http://schemas.microsoft.com/office/powerpoint/2010/main" val="19819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683568" y="836712"/>
            <a:ext cx="8229600" cy="864096"/>
          </a:xfrm>
        </p:spPr>
        <p:txBody>
          <a:bodyPr/>
          <a:lstStyle/>
          <a:p>
            <a:r>
              <a:rPr lang="zh-TW" altLang="zh-HK" b="1" dirty="0">
                <a:solidFill>
                  <a:srgbClr val="000000"/>
                </a:solidFill>
                <a:latin typeface="細明體" pitchFamily="49" charset="-120"/>
                <a:ea typeface="細明體" pitchFamily="49" charset="-120"/>
              </a:rPr>
              <a:t>受訪者基本資料</a:t>
            </a:r>
            <a:endParaRPr lang="zh-HK" altLang="en-US" dirty="0"/>
          </a:p>
        </p:txBody>
      </p:sp>
      <p:pic>
        <p:nvPicPr>
          <p:cNvPr id="4" name="Picture 4" descr="P1"/>
          <p:cNvPicPr>
            <a:picLocks noChangeAspect="1" noChangeArrowheads="1"/>
          </p:cNvPicPr>
          <p:nvPr>
            <p:ph idx="1"/>
          </p:nvPr>
        </p:nvPicPr>
        <p:blipFill rotWithShape="1">
          <a:blip r:embed="rId2">
            <a:extLst>
              <a:ext uri="{28A0092B-C50C-407E-A947-70E740481C1C}">
                <a14:useLocalDpi xmlns:a14="http://schemas.microsoft.com/office/drawing/2010/main" val="0"/>
              </a:ext>
            </a:extLst>
          </a:blip>
          <a:srcRect l="22557" t="18718" r="28891" b="41767"/>
          <a:stretch/>
        </p:blipFill>
        <p:spPr>
          <a:xfrm>
            <a:off x="34277" y="1664874"/>
            <a:ext cx="4609731" cy="2309736"/>
          </a:xfr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descr="P2"/>
          <p:cNvPicPr>
            <a:picLocks noChangeAspect="1" noChangeArrowheads="1"/>
          </p:cNvPicPr>
          <p:nvPr/>
        </p:nvPicPr>
        <p:blipFill rotWithShape="1">
          <a:blip r:embed="rId3">
            <a:extLst>
              <a:ext uri="{28A0092B-C50C-407E-A947-70E740481C1C}">
                <a14:useLocalDpi xmlns:a14="http://schemas.microsoft.com/office/drawing/2010/main" val="0"/>
              </a:ext>
            </a:extLst>
          </a:blip>
          <a:srcRect l="22923" t="19906" r="32121" b="40047"/>
          <a:stretch/>
        </p:blipFill>
        <p:spPr>
          <a:xfrm>
            <a:off x="4788025" y="1700805"/>
            <a:ext cx="4355976" cy="230425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4" descr="P6"/>
          <p:cNvPicPr>
            <a:picLocks noChangeAspect="1" noChangeArrowheads="1"/>
          </p:cNvPicPr>
          <p:nvPr/>
        </p:nvPicPr>
        <p:blipFill rotWithShape="1">
          <a:blip r:embed="rId4">
            <a:extLst>
              <a:ext uri="{28A0092B-C50C-407E-A947-70E740481C1C}">
                <a14:useLocalDpi xmlns:a14="http://schemas.microsoft.com/office/drawing/2010/main" val="0"/>
              </a:ext>
            </a:extLst>
          </a:blip>
          <a:srcRect l="22402" t="18718" r="30624" b="40501"/>
          <a:stretch/>
        </p:blipFill>
        <p:spPr>
          <a:xfrm>
            <a:off x="2267744" y="4221088"/>
            <a:ext cx="4294353" cy="241573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16542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457200" y="692696"/>
            <a:ext cx="8229600" cy="864096"/>
          </a:xfrm>
        </p:spPr>
        <p:txBody>
          <a:bodyPr/>
          <a:lstStyle/>
          <a:p>
            <a:r>
              <a:rPr lang="zh-TW" altLang="zh-HK" b="1" dirty="0">
                <a:solidFill>
                  <a:srgbClr val="000000"/>
                </a:solidFill>
                <a:latin typeface="細明體" pitchFamily="49" charset="-120"/>
                <a:ea typeface="細明體" pitchFamily="49" charset="-120"/>
              </a:rPr>
              <a:t>受訪者基本資料</a:t>
            </a:r>
            <a:endParaRPr lang="zh-HK" altLang="en-US" dirty="0"/>
          </a:p>
        </p:txBody>
      </p:sp>
      <p:pic>
        <p:nvPicPr>
          <p:cNvPr id="4" name="Picture 4" descr="P4"/>
          <p:cNvPicPr>
            <a:picLocks noChangeAspect="1" noChangeArrowheads="1"/>
          </p:cNvPicPr>
          <p:nvPr/>
        </p:nvPicPr>
        <p:blipFill rotWithShape="1">
          <a:blip r:embed="rId2">
            <a:extLst>
              <a:ext uri="{28A0092B-C50C-407E-A947-70E740481C1C}">
                <a14:useLocalDpi xmlns:a14="http://schemas.microsoft.com/office/drawing/2010/main" val="0"/>
              </a:ext>
            </a:extLst>
          </a:blip>
          <a:srcRect l="22538" t="19609" r="26550" b="40196"/>
          <a:stretch/>
        </p:blipFill>
        <p:spPr>
          <a:xfrm>
            <a:off x="2322003" y="1556791"/>
            <a:ext cx="5075237" cy="259101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文字方塊 5"/>
          <p:cNvSpPr txBox="1"/>
          <p:nvPr/>
        </p:nvSpPr>
        <p:spPr>
          <a:xfrm>
            <a:off x="4477974" y="1926124"/>
            <a:ext cx="1431058" cy="369332"/>
          </a:xfrm>
          <a:prstGeom prst="rect">
            <a:avLst/>
          </a:prstGeom>
          <a:noFill/>
        </p:spPr>
        <p:txBody>
          <a:bodyPr wrap="square" rtlCol="0">
            <a:spAutoFit/>
          </a:bodyPr>
          <a:lstStyle/>
          <a:p>
            <a:r>
              <a:rPr lang="zh-TW" altLang="en-US" dirty="0" smtClean="0">
                <a:latin typeface="新細明體" pitchFamily="18" charset="-120"/>
              </a:rPr>
              <a:t>元</a:t>
            </a:r>
            <a:r>
              <a:rPr lang="zh-TW" altLang="en-US" dirty="0">
                <a:latin typeface="新細明體" pitchFamily="18" charset="-120"/>
              </a:rPr>
              <a:t>朗</a:t>
            </a:r>
            <a:r>
              <a:rPr lang="zh-TW" altLang="en-US" dirty="0" smtClean="0">
                <a:latin typeface="新細明體" pitchFamily="18" charset="-120"/>
              </a:rPr>
              <a:t>區</a:t>
            </a:r>
            <a:endParaRPr lang="zh-HK" altLang="en-US" dirty="0"/>
          </a:p>
        </p:txBody>
      </p:sp>
      <p:sp>
        <p:nvSpPr>
          <p:cNvPr id="7" name="文字方塊 6"/>
          <p:cNvSpPr txBox="1"/>
          <p:nvPr/>
        </p:nvSpPr>
        <p:spPr>
          <a:xfrm>
            <a:off x="4644008" y="3293949"/>
            <a:ext cx="1001741" cy="369332"/>
          </a:xfrm>
          <a:prstGeom prst="rect">
            <a:avLst/>
          </a:prstGeom>
          <a:noFill/>
        </p:spPr>
        <p:txBody>
          <a:bodyPr wrap="square" rtlCol="0">
            <a:spAutoFit/>
          </a:bodyPr>
          <a:lstStyle/>
          <a:p>
            <a:r>
              <a:rPr lang="zh-TW" altLang="en-US" dirty="0" smtClean="0">
                <a:latin typeface="新細明體" pitchFamily="18" charset="-120"/>
              </a:rPr>
              <a:t>東區</a:t>
            </a:r>
            <a:endParaRPr lang="zh-HK" altLang="en-US" dirty="0"/>
          </a:p>
        </p:txBody>
      </p:sp>
      <p:sp>
        <p:nvSpPr>
          <p:cNvPr id="8" name="文字方塊 7"/>
          <p:cNvSpPr txBox="1"/>
          <p:nvPr/>
        </p:nvSpPr>
        <p:spPr>
          <a:xfrm>
            <a:off x="2426559" y="1556792"/>
            <a:ext cx="942930" cy="369332"/>
          </a:xfrm>
          <a:prstGeom prst="rect">
            <a:avLst/>
          </a:prstGeom>
          <a:noFill/>
        </p:spPr>
        <p:txBody>
          <a:bodyPr wrap="square" rtlCol="0">
            <a:spAutoFit/>
          </a:bodyPr>
          <a:lstStyle/>
          <a:p>
            <a:r>
              <a:rPr lang="zh-TW" altLang="en-US" dirty="0" smtClean="0">
                <a:latin typeface="新細明體" pitchFamily="18" charset="-120"/>
              </a:rPr>
              <a:t>沙田</a:t>
            </a:r>
            <a:endParaRPr lang="zh-HK" altLang="en-US" dirty="0"/>
          </a:p>
        </p:txBody>
      </p:sp>
      <p:pic>
        <p:nvPicPr>
          <p:cNvPr id="9" name="Picture 4" descr="P3"/>
          <p:cNvPicPr>
            <a:picLocks noChangeAspect="1" noChangeArrowheads="1"/>
          </p:cNvPicPr>
          <p:nvPr/>
        </p:nvPicPr>
        <p:blipFill rotWithShape="1">
          <a:blip r:embed="rId3">
            <a:extLst>
              <a:ext uri="{28A0092B-C50C-407E-A947-70E740481C1C}">
                <a14:useLocalDpi xmlns:a14="http://schemas.microsoft.com/office/drawing/2010/main" val="0"/>
              </a:ext>
            </a:extLst>
          </a:blip>
          <a:srcRect l="22154" t="20203" r="15792" b="39899"/>
          <a:stretch/>
        </p:blipFill>
        <p:spPr>
          <a:xfrm>
            <a:off x="-1" y="4293096"/>
            <a:ext cx="4644009" cy="201622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4" descr="P5"/>
          <p:cNvPicPr>
            <a:picLocks noChangeAspect="1" noChangeArrowheads="1"/>
          </p:cNvPicPr>
          <p:nvPr/>
        </p:nvPicPr>
        <p:blipFill rotWithShape="1">
          <a:blip r:embed="rId4">
            <a:extLst>
              <a:ext uri="{28A0092B-C50C-407E-A947-70E740481C1C}">
                <a14:useLocalDpi xmlns:a14="http://schemas.microsoft.com/office/drawing/2010/main" val="0"/>
              </a:ext>
            </a:extLst>
          </a:blip>
          <a:srcRect l="21215" t="20203" r="21790" b="39899"/>
          <a:stretch/>
        </p:blipFill>
        <p:spPr>
          <a:xfrm>
            <a:off x="4788025" y="4293096"/>
            <a:ext cx="4209801" cy="201622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55240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fontScale="90000"/>
          </a:bodyPr>
          <a:lstStyle/>
          <a:p>
            <a:r>
              <a:rPr lang="zh-TW" altLang="zh-HK" b="1" dirty="0">
                <a:solidFill>
                  <a:srgbClr val="000000"/>
                </a:solidFill>
                <a:latin typeface="細明體" pitchFamily="49" charset="-120"/>
                <a:ea typeface="細明體" pitchFamily="49" charset="-120"/>
              </a:rPr>
              <a:t>問題</a:t>
            </a:r>
            <a:r>
              <a:rPr lang="en-US" altLang="zh-HK" b="1" dirty="0">
                <a:solidFill>
                  <a:srgbClr val="000000"/>
                </a:solidFill>
                <a:latin typeface="細明體" pitchFamily="49" charset="-120"/>
                <a:ea typeface="細明體" pitchFamily="49" charset="-120"/>
              </a:rPr>
              <a:t>1</a:t>
            </a:r>
            <a:r>
              <a:rPr lang="en-US" altLang="zh-HK" b="1" dirty="0" smtClean="0">
                <a:solidFill>
                  <a:srgbClr val="000000"/>
                </a:solidFill>
                <a:latin typeface="細明體" pitchFamily="49" charset="-120"/>
                <a:ea typeface="細明體" pitchFamily="49" charset="-120"/>
              </a:rPr>
              <a:t>:</a:t>
            </a:r>
            <a:r>
              <a:rPr lang="zh-TW" altLang="en-US" b="1" dirty="0" smtClean="0">
                <a:solidFill>
                  <a:srgbClr val="000000"/>
                </a:solidFill>
                <a:latin typeface="細明體" pitchFamily="49" charset="-120"/>
                <a:ea typeface="細明體" pitchFamily="49" charset="-120"/>
              </a:rPr>
              <a:t>你在求學期間曾主修過以下哪些學科</a:t>
            </a:r>
            <a:r>
              <a:rPr lang="en-US" altLang="zh-TW" b="1" dirty="0" smtClean="0">
                <a:solidFill>
                  <a:srgbClr val="000000"/>
                </a:solidFill>
                <a:latin typeface="細明體" pitchFamily="49" charset="-120"/>
                <a:ea typeface="細明體" pitchFamily="49" charset="-120"/>
              </a:rPr>
              <a:t>?</a:t>
            </a:r>
            <a:endParaRPr lang="zh-HK" altLang="en-US" dirty="0"/>
          </a:p>
        </p:txBody>
      </p:sp>
      <p:sp>
        <p:nvSpPr>
          <p:cNvPr id="4" name="矩形 4"/>
          <p:cNvSpPr/>
          <p:nvPr/>
        </p:nvSpPr>
        <p:spPr>
          <a:xfrm>
            <a:off x="0" y="1988840"/>
            <a:ext cx="9144000" cy="70643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solidFill>
              <a:srgbClr val="000000"/>
            </a:solidFill>
            <a:prstDash val="solid"/>
          </a:ln>
        </p:spPr>
        <p:txBody>
          <a:bodyPr lIns="90000" tIns="45000" rIns="90000" bIns="45000">
            <a:spAutoFit/>
          </a:bodyPr>
          <a:lstStyle>
            <a:lvl1pPr eaLnBrk="0" hangingPunct="0">
              <a:defRPr sz="1600">
                <a:solidFill>
                  <a:schemeClr val="tx1"/>
                </a:solidFill>
                <a:latin typeface="Arial" pitchFamily="34" charset="0"/>
                <a:ea typeface="MS Mincho" pitchFamily="49" charset="-128"/>
              </a:defRPr>
            </a:lvl1pPr>
            <a:lvl2pPr marL="742950" indent="-285750" eaLnBrk="0" hangingPunct="0">
              <a:defRPr sz="1600">
                <a:solidFill>
                  <a:schemeClr val="tx1"/>
                </a:solidFill>
                <a:latin typeface="Arial" pitchFamily="34" charset="0"/>
                <a:ea typeface="MS Mincho" pitchFamily="49" charset="-128"/>
              </a:defRPr>
            </a:lvl2pPr>
            <a:lvl3pPr marL="1143000" indent="-228600" eaLnBrk="0" hangingPunct="0">
              <a:defRPr sz="1600">
                <a:solidFill>
                  <a:schemeClr val="tx1"/>
                </a:solidFill>
                <a:latin typeface="Arial" pitchFamily="34" charset="0"/>
                <a:ea typeface="MS Mincho" pitchFamily="49" charset="-128"/>
              </a:defRPr>
            </a:lvl3pPr>
            <a:lvl4pPr marL="1600200" indent="-228600" eaLnBrk="0" hangingPunct="0">
              <a:defRPr sz="1600">
                <a:solidFill>
                  <a:schemeClr val="tx1"/>
                </a:solidFill>
                <a:latin typeface="Arial" pitchFamily="34" charset="0"/>
                <a:ea typeface="MS Mincho" pitchFamily="49" charset="-128"/>
              </a:defRPr>
            </a:lvl4pPr>
            <a:lvl5pPr marL="2057400" indent="-228600" eaLnBrk="0" hangingPunct="0">
              <a:defRPr sz="1600">
                <a:solidFill>
                  <a:schemeClr val="tx1"/>
                </a:solidFill>
                <a:latin typeface="Arial" pitchFamily="34" charset="0"/>
                <a:ea typeface="MS Mincho" pitchFamily="49" charset="-128"/>
              </a:defRPr>
            </a:lvl5pPr>
            <a:lvl6pPr marL="2514600" indent="-228600" eaLnBrk="0" fontAlgn="base" hangingPunct="0">
              <a:spcBef>
                <a:spcPct val="0"/>
              </a:spcBef>
              <a:spcAft>
                <a:spcPct val="0"/>
              </a:spcAft>
              <a:defRPr sz="1600">
                <a:solidFill>
                  <a:schemeClr val="tx1"/>
                </a:solidFill>
                <a:latin typeface="Arial" pitchFamily="34" charset="0"/>
                <a:ea typeface="MS Mincho" pitchFamily="49" charset="-128"/>
              </a:defRPr>
            </a:lvl6pPr>
            <a:lvl7pPr marL="2971800" indent="-228600" eaLnBrk="0" fontAlgn="base" hangingPunct="0">
              <a:spcBef>
                <a:spcPct val="0"/>
              </a:spcBef>
              <a:spcAft>
                <a:spcPct val="0"/>
              </a:spcAft>
              <a:defRPr sz="1600">
                <a:solidFill>
                  <a:schemeClr val="tx1"/>
                </a:solidFill>
                <a:latin typeface="Arial" pitchFamily="34" charset="0"/>
                <a:ea typeface="MS Mincho" pitchFamily="49" charset="-128"/>
              </a:defRPr>
            </a:lvl7pPr>
            <a:lvl8pPr marL="3429000" indent="-228600" eaLnBrk="0" fontAlgn="base" hangingPunct="0">
              <a:spcBef>
                <a:spcPct val="0"/>
              </a:spcBef>
              <a:spcAft>
                <a:spcPct val="0"/>
              </a:spcAft>
              <a:defRPr sz="1600">
                <a:solidFill>
                  <a:schemeClr val="tx1"/>
                </a:solidFill>
                <a:latin typeface="Arial" pitchFamily="34" charset="0"/>
                <a:ea typeface="MS Mincho" pitchFamily="49" charset="-128"/>
              </a:defRPr>
            </a:lvl8pPr>
            <a:lvl9pPr marL="3886200" indent="-228600" eaLnBrk="0" fontAlgn="base" hangingPunct="0">
              <a:spcBef>
                <a:spcPct val="0"/>
              </a:spcBef>
              <a:spcAft>
                <a:spcPct val="0"/>
              </a:spcAft>
              <a:defRPr sz="1600">
                <a:solidFill>
                  <a:schemeClr val="tx1"/>
                </a:solidFill>
                <a:latin typeface="Arial" pitchFamily="34" charset="0"/>
                <a:ea typeface="MS Mincho" pitchFamily="49" charset="-128"/>
              </a:defRPr>
            </a:lvl9pPr>
          </a:lstStyle>
          <a:p>
            <a:pPr hangingPunct="1">
              <a:buSzPct val="45000"/>
            </a:pPr>
            <a:r>
              <a:rPr lang="en-US" altLang="zh-HK" sz="2000" b="1" dirty="0">
                <a:ea typeface="新細明體" pitchFamily="18" charset="-120"/>
                <a:cs typeface="Mangal" pitchFamily="18" charset="0"/>
              </a:rPr>
              <a:t>1</a:t>
            </a:r>
            <a:r>
              <a:rPr lang="en-US" altLang="zh-HK" sz="2000" b="1" dirty="0" smtClean="0">
                <a:ea typeface="新細明體" pitchFamily="18" charset="-120"/>
                <a:cs typeface="Mangal" pitchFamily="18" charset="0"/>
              </a:rPr>
              <a:t>.</a:t>
            </a:r>
            <a:r>
              <a:rPr lang="zh-TW" altLang="en-US" sz="2000" b="1" dirty="0" smtClean="0">
                <a:ea typeface="新細明體" pitchFamily="18" charset="-120"/>
                <a:cs typeface="Mangal" pitchFamily="18" charset="0"/>
              </a:rPr>
              <a:t> 近半數</a:t>
            </a:r>
            <a:r>
              <a:rPr lang="en-US" altLang="zh-TW" sz="2000" b="1" dirty="0" smtClean="0">
                <a:ea typeface="新細明體" pitchFamily="18" charset="-120"/>
                <a:cs typeface="Mangal" pitchFamily="18" charset="0"/>
              </a:rPr>
              <a:t>(49.6%)</a:t>
            </a:r>
            <a:r>
              <a:rPr lang="zh-TW" altLang="en-US" sz="2000" b="1" dirty="0" smtClean="0">
                <a:ea typeface="新細明體" pitchFamily="18" charset="-120"/>
                <a:cs typeface="Mangal" pitchFamily="18" charset="0"/>
              </a:rPr>
              <a:t>受訪者曾讀商科</a:t>
            </a:r>
            <a:endParaRPr lang="zh-TW" altLang="en-US" sz="2000" b="1" dirty="0">
              <a:ea typeface="新細明體" pitchFamily="18" charset="-120"/>
              <a:cs typeface="Mangal" pitchFamily="18" charset="0"/>
            </a:endParaRPr>
          </a:p>
          <a:p>
            <a:pPr hangingPunct="1">
              <a:buSzPct val="45000"/>
            </a:pPr>
            <a:r>
              <a:rPr lang="en-US" altLang="zh-TW" sz="2000" b="1" dirty="0">
                <a:ea typeface="新細明體" pitchFamily="18" charset="-120"/>
                <a:cs typeface="Mangal" pitchFamily="18" charset="0"/>
              </a:rPr>
              <a:t>2</a:t>
            </a:r>
            <a:r>
              <a:rPr lang="en-US" altLang="zh-TW" sz="2000" b="1" dirty="0" smtClean="0">
                <a:ea typeface="新細明體" pitchFamily="18" charset="-120"/>
                <a:cs typeface="Mangal" pitchFamily="18" charset="0"/>
              </a:rPr>
              <a:t>.</a:t>
            </a:r>
            <a:r>
              <a:rPr lang="zh-TW" altLang="en-US" sz="2000" b="1" dirty="0" smtClean="0">
                <a:ea typeface="新細明體" pitchFamily="18" charset="-120"/>
                <a:cs typeface="Mangal" pitchFamily="18" charset="0"/>
              </a:rPr>
              <a:t> 專科如法律、工程及醫學護理較少</a:t>
            </a:r>
            <a:r>
              <a:rPr lang="zh-TW" altLang="en-US" sz="2000" b="1" dirty="0">
                <a:ea typeface="新細明體" pitchFamily="18" charset="-120"/>
                <a:cs typeface="Mangal" pitchFamily="18" charset="0"/>
              </a:rPr>
              <a:t> </a:t>
            </a:r>
            <a:r>
              <a:rPr lang="en-US" altLang="zh-TW" sz="2000" b="1" dirty="0" smtClean="0">
                <a:ea typeface="新細明體" pitchFamily="18" charset="-120"/>
                <a:cs typeface="Mangal" pitchFamily="18" charset="0"/>
              </a:rPr>
              <a:t>(</a:t>
            </a:r>
            <a:r>
              <a:rPr lang="zh-TW" altLang="en-US" sz="2000" b="1" dirty="0" smtClean="0">
                <a:ea typeface="新細明體" pitchFamily="18" charset="-120"/>
                <a:cs typeface="Mangal" pitchFamily="18" charset="0"/>
              </a:rPr>
              <a:t>均少於</a:t>
            </a:r>
            <a:r>
              <a:rPr lang="en-US" altLang="zh-TW" sz="2000" b="1" dirty="0" smtClean="0">
                <a:ea typeface="新細明體" pitchFamily="18" charset="-120"/>
                <a:cs typeface="Mangal" pitchFamily="18" charset="0"/>
              </a:rPr>
              <a:t>10%)</a:t>
            </a:r>
            <a:endParaRPr lang="zh-TW" altLang="en-US" sz="2000" b="1" dirty="0">
              <a:ea typeface="新細明體" pitchFamily="18" charset="-120"/>
              <a:cs typeface="Mangal" pitchFamily="18" charset="0"/>
            </a:endParaRPr>
          </a:p>
        </p:txBody>
      </p:sp>
      <p:graphicFrame>
        <p:nvGraphicFramePr>
          <p:cNvPr id="9" name="圖表 8"/>
          <p:cNvGraphicFramePr>
            <a:graphicFrameLocks/>
          </p:cNvGraphicFramePr>
          <p:nvPr>
            <p:extLst>
              <p:ext uri="{D42A27DB-BD31-4B8C-83A1-F6EECF244321}">
                <p14:modId xmlns:p14="http://schemas.microsoft.com/office/powerpoint/2010/main" val="1423537302"/>
              </p:ext>
            </p:extLst>
          </p:nvPr>
        </p:nvGraphicFramePr>
        <p:xfrm>
          <a:off x="899592" y="2852936"/>
          <a:ext cx="6840760" cy="4005064"/>
        </p:xfrm>
        <a:graphic>
          <a:graphicData uri="http://schemas.openxmlformats.org/drawingml/2006/chart">
            <c:chart xmlns:c="http://schemas.openxmlformats.org/drawingml/2006/chart" xmlns:r="http://schemas.openxmlformats.org/officeDocument/2006/relationships" r:id="rId2"/>
          </a:graphicData>
        </a:graphic>
      </p:graphicFrame>
      <p:sp>
        <p:nvSpPr>
          <p:cNvPr id="11" name="文字方塊 1"/>
          <p:cNvSpPr txBox="1"/>
          <p:nvPr/>
        </p:nvSpPr>
        <p:spPr>
          <a:xfrm>
            <a:off x="3956593" y="5229200"/>
            <a:ext cx="1080120" cy="3600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zh-TW" sz="2000" dirty="0" smtClean="0"/>
              <a:t>19.2%</a:t>
            </a:r>
            <a:endParaRPr lang="zh-HK" altLang="en-US" sz="2000" dirty="0"/>
          </a:p>
        </p:txBody>
      </p:sp>
      <p:sp>
        <p:nvSpPr>
          <p:cNvPr id="12" name="文字方塊 1"/>
          <p:cNvSpPr txBox="1"/>
          <p:nvPr/>
        </p:nvSpPr>
        <p:spPr>
          <a:xfrm>
            <a:off x="7236296" y="4653136"/>
            <a:ext cx="1080120" cy="3600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zh-TW" sz="2000" dirty="0" smtClean="0"/>
              <a:t>49.6%</a:t>
            </a:r>
            <a:endParaRPr lang="zh-HK" altLang="en-US" sz="2000" dirty="0"/>
          </a:p>
        </p:txBody>
      </p:sp>
      <p:sp>
        <p:nvSpPr>
          <p:cNvPr id="13" name="文字方塊 1"/>
          <p:cNvSpPr txBox="1"/>
          <p:nvPr/>
        </p:nvSpPr>
        <p:spPr>
          <a:xfrm>
            <a:off x="2376754" y="4102405"/>
            <a:ext cx="1080120" cy="3600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zh-TW" sz="2000" dirty="0" smtClean="0"/>
              <a:t>4.2%</a:t>
            </a:r>
            <a:endParaRPr lang="zh-HK" altLang="en-US" sz="2000" dirty="0"/>
          </a:p>
        </p:txBody>
      </p:sp>
      <p:sp>
        <p:nvSpPr>
          <p:cNvPr id="14" name="文字方塊 1"/>
          <p:cNvSpPr txBox="1"/>
          <p:nvPr/>
        </p:nvSpPr>
        <p:spPr>
          <a:xfrm>
            <a:off x="2916814" y="3569114"/>
            <a:ext cx="1080120" cy="3600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zh-TW" sz="2000" dirty="0" smtClean="0"/>
              <a:t>9.2%</a:t>
            </a:r>
            <a:endParaRPr lang="zh-HK" altLang="en-US" sz="2000" dirty="0"/>
          </a:p>
        </p:txBody>
      </p:sp>
      <p:sp>
        <p:nvSpPr>
          <p:cNvPr id="15" name="文字方塊 1"/>
          <p:cNvSpPr txBox="1"/>
          <p:nvPr/>
        </p:nvSpPr>
        <p:spPr>
          <a:xfrm>
            <a:off x="2627784" y="3045096"/>
            <a:ext cx="1080120" cy="3600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zh-TW" sz="2000" dirty="0" smtClean="0"/>
              <a:t>6.5%</a:t>
            </a:r>
            <a:endParaRPr lang="zh-HK" altLang="en-US" sz="2000" dirty="0"/>
          </a:p>
        </p:txBody>
      </p:sp>
      <p:sp>
        <p:nvSpPr>
          <p:cNvPr id="17" name="文字方塊 16"/>
          <p:cNvSpPr txBox="1"/>
          <p:nvPr/>
        </p:nvSpPr>
        <p:spPr>
          <a:xfrm>
            <a:off x="7812360" y="3045096"/>
            <a:ext cx="1008112" cy="369332"/>
          </a:xfrm>
          <a:prstGeom prst="rect">
            <a:avLst/>
          </a:prstGeom>
          <a:noFill/>
        </p:spPr>
        <p:txBody>
          <a:bodyPr wrap="square" rtlCol="0">
            <a:spAutoFit/>
          </a:bodyPr>
          <a:lstStyle/>
          <a:p>
            <a:r>
              <a:rPr lang="zh-TW" altLang="en-US" dirty="0" smtClean="0"/>
              <a:t>複選題</a:t>
            </a:r>
            <a:endParaRPr lang="zh-HK" altLang="en-US" dirty="0"/>
          </a:p>
        </p:txBody>
      </p:sp>
    </p:spTree>
    <p:extLst>
      <p:ext uri="{BB962C8B-B14F-4D97-AF65-F5344CB8AC3E}">
        <p14:creationId xmlns:p14="http://schemas.microsoft.com/office/powerpoint/2010/main" val="1993428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zh-TW" altLang="zh-HK" b="1" dirty="0" smtClean="0">
                <a:solidFill>
                  <a:srgbClr val="000000"/>
                </a:solidFill>
                <a:latin typeface="細明體" pitchFamily="49" charset="-120"/>
                <a:ea typeface="細明體" pitchFamily="49" charset="-120"/>
              </a:rPr>
              <a:t>問題</a:t>
            </a:r>
            <a:r>
              <a:rPr lang="en-US" altLang="zh-TW" b="1" dirty="0" smtClean="0">
                <a:solidFill>
                  <a:srgbClr val="000000"/>
                </a:solidFill>
                <a:latin typeface="細明體" pitchFamily="49" charset="-120"/>
                <a:ea typeface="細明體" pitchFamily="49" charset="-120"/>
              </a:rPr>
              <a:t>2</a:t>
            </a:r>
            <a:r>
              <a:rPr lang="en-US" altLang="zh-HK" b="1" dirty="0" smtClean="0">
                <a:solidFill>
                  <a:srgbClr val="000000"/>
                </a:solidFill>
                <a:latin typeface="細明體" pitchFamily="49" charset="-120"/>
                <a:ea typeface="細明體" pitchFamily="49" charset="-120"/>
              </a:rPr>
              <a:t>:</a:t>
            </a:r>
            <a:r>
              <a:rPr lang="zh-TW" altLang="en-US" b="1" dirty="0" smtClean="0">
                <a:solidFill>
                  <a:srgbClr val="000000"/>
                </a:solidFill>
                <a:latin typeface="細明體" pitchFamily="49" charset="-120"/>
                <a:ea typeface="細明體" pitchFamily="49" charset="-120"/>
              </a:rPr>
              <a:t>你現在的職業是</a:t>
            </a:r>
            <a:r>
              <a:rPr lang="en-US" altLang="zh-TW" b="1" dirty="0" smtClean="0">
                <a:solidFill>
                  <a:srgbClr val="000000"/>
                </a:solidFill>
                <a:latin typeface="細明體" pitchFamily="49" charset="-120"/>
                <a:ea typeface="細明體" pitchFamily="49" charset="-120"/>
              </a:rPr>
              <a:t>?</a:t>
            </a:r>
            <a:endParaRPr lang="zh-HK" altLang="en-US" dirty="0"/>
          </a:p>
        </p:txBody>
      </p:sp>
      <p:sp>
        <p:nvSpPr>
          <p:cNvPr id="4" name="矩形 4"/>
          <p:cNvSpPr/>
          <p:nvPr/>
        </p:nvSpPr>
        <p:spPr>
          <a:xfrm>
            <a:off x="0" y="1988840"/>
            <a:ext cx="9144000" cy="101420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solidFill>
              <a:srgbClr val="000000"/>
            </a:solidFill>
            <a:prstDash val="solid"/>
          </a:ln>
        </p:spPr>
        <p:txBody>
          <a:bodyPr lIns="90000" tIns="45000" rIns="90000" bIns="45000">
            <a:spAutoFit/>
          </a:bodyPr>
          <a:lstStyle>
            <a:lvl1pPr eaLnBrk="0" hangingPunct="0">
              <a:defRPr sz="1600">
                <a:solidFill>
                  <a:schemeClr val="tx1"/>
                </a:solidFill>
                <a:latin typeface="Arial" pitchFamily="34" charset="0"/>
                <a:ea typeface="MS Mincho" pitchFamily="49" charset="-128"/>
              </a:defRPr>
            </a:lvl1pPr>
            <a:lvl2pPr marL="742950" indent="-285750" eaLnBrk="0" hangingPunct="0">
              <a:defRPr sz="1600">
                <a:solidFill>
                  <a:schemeClr val="tx1"/>
                </a:solidFill>
                <a:latin typeface="Arial" pitchFamily="34" charset="0"/>
                <a:ea typeface="MS Mincho" pitchFamily="49" charset="-128"/>
              </a:defRPr>
            </a:lvl2pPr>
            <a:lvl3pPr marL="1143000" indent="-228600" eaLnBrk="0" hangingPunct="0">
              <a:defRPr sz="1600">
                <a:solidFill>
                  <a:schemeClr val="tx1"/>
                </a:solidFill>
                <a:latin typeface="Arial" pitchFamily="34" charset="0"/>
                <a:ea typeface="MS Mincho" pitchFamily="49" charset="-128"/>
              </a:defRPr>
            </a:lvl3pPr>
            <a:lvl4pPr marL="1600200" indent="-228600" eaLnBrk="0" hangingPunct="0">
              <a:defRPr sz="1600">
                <a:solidFill>
                  <a:schemeClr val="tx1"/>
                </a:solidFill>
                <a:latin typeface="Arial" pitchFamily="34" charset="0"/>
                <a:ea typeface="MS Mincho" pitchFamily="49" charset="-128"/>
              </a:defRPr>
            </a:lvl4pPr>
            <a:lvl5pPr marL="2057400" indent="-228600" eaLnBrk="0" hangingPunct="0">
              <a:defRPr sz="1600">
                <a:solidFill>
                  <a:schemeClr val="tx1"/>
                </a:solidFill>
                <a:latin typeface="Arial" pitchFamily="34" charset="0"/>
                <a:ea typeface="MS Mincho" pitchFamily="49" charset="-128"/>
              </a:defRPr>
            </a:lvl5pPr>
            <a:lvl6pPr marL="2514600" indent="-228600" eaLnBrk="0" fontAlgn="base" hangingPunct="0">
              <a:spcBef>
                <a:spcPct val="0"/>
              </a:spcBef>
              <a:spcAft>
                <a:spcPct val="0"/>
              </a:spcAft>
              <a:defRPr sz="1600">
                <a:solidFill>
                  <a:schemeClr val="tx1"/>
                </a:solidFill>
                <a:latin typeface="Arial" pitchFamily="34" charset="0"/>
                <a:ea typeface="MS Mincho" pitchFamily="49" charset="-128"/>
              </a:defRPr>
            </a:lvl6pPr>
            <a:lvl7pPr marL="2971800" indent="-228600" eaLnBrk="0" fontAlgn="base" hangingPunct="0">
              <a:spcBef>
                <a:spcPct val="0"/>
              </a:spcBef>
              <a:spcAft>
                <a:spcPct val="0"/>
              </a:spcAft>
              <a:defRPr sz="1600">
                <a:solidFill>
                  <a:schemeClr val="tx1"/>
                </a:solidFill>
                <a:latin typeface="Arial" pitchFamily="34" charset="0"/>
                <a:ea typeface="MS Mincho" pitchFamily="49" charset="-128"/>
              </a:defRPr>
            </a:lvl7pPr>
            <a:lvl8pPr marL="3429000" indent="-228600" eaLnBrk="0" fontAlgn="base" hangingPunct="0">
              <a:spcBef>
                <a:spcPct val="0"/>
              </a:spcBef>
              <a:spcAft>
                <a:spcPct val="0"/>
              </a:spcAft>
              <a:defRPr sz="1600">
                <a:solidFill>
                  <a:schemeClr val="tx1"/>
                </a:solidFill>
                <a:latin typeface="Arial" pitchFamily="34" charset="0"/>
                <a:ea typeface="MS Mincho" pitchFamily="49" charset="-128"/>
              </a:defRPr>
            </a:lvl8pPr>
            <a:lvl9pPr marL="3886200" indent="-228600" eaLnBrk="0" fontAlgn="base" hangingPunct="0">
              <a:spcBef>
                <a:spcPct val="0"/>
              </a:spcBef>
              <a:spcAft>
                <a:spcPct val="0"/>
              </a:spcAft>
              <a:defRPr sz="1600">
                <a:solidFill>
                  <a:schemeClr val="tx1"/>
                </a:solidFill>
                <a:latin typeface="Arial" pitchFamily="34" charset="0"/>
                <a:ea typeface="MS Mincho" pitchFamily="49" charset="-128"/>
              </a:defRPr>
            </a:lvl9pPr>
          </a:lstStyle>
          <a:p>
            <a:pPr hangingPunct="1">
              <a:buSzPct val="45000"/>
            </a:pPr>
            <a:r>
              <a:rPr lang="en-US" altLang="zh-TW" sz="2000" b="1" dirty="0" smtClean="0">
                <a:ea typeface="新細明體" pitchFamily="18" charset="-120"/>
                <a:cs typeface="Mangal" pitchFamily="18" charset="0"/>
              </a:rPr>
              <a:t>1.</a:t>
            </a:r>
            <a:r>
              <a:rPr lang="zh-TW" altLang="en-US" sz="2000" b="1" dirty="0" smtClean="0">
                <a:ea typeface="新細明體" pitchFamily="18" charset="-120"/>
                <a:cs typeface="Mangal" pitchFamily="18" charset="0"/>
              </a:rPr>
              <a:t> 受</a:t>
            </a:r>
            <a:r>
              <a:rPr lang="zh-TW" altLang="en-US" sz="2000" b="1" dirty="0">
                <a:ea typeface="新細明體" pitchFamily="18" charset="-120"/>
                <a:cs typeface="Mangal" pitchFamily="18" charset="0"/>
              </a:rPr>
              <a:t>訪者整體職業平均</a:t>
            </a:r>
            <a:r>
              <a:rPr lang="zh-TW" altLang="en-US" sz="2000" b="1" dirty="0" smtClean="0">
                <a:ea typeface="新細明體" pitchFamily="18" charset="-120"/>
                <a:cs typeface="Mangal" pitchFamily="18" charset="0"/>
              </a:rPr>
              <a:t>分佈</a:t>
            </a:r>
            <a:endParaRPr lang="en-US" altLang="zh-TW" sz="2000" b="1" dirty="0" smtClean="0">
              <a:ea typeface="新細明體" pitchFamily="18" charset="-120"/>
              <a:cs typeface="Mangal" pitchFamily="18" charset="0"/>
            </a:endParaRPr>
          </a:p>
          <a:p>
            <a:pPr hangingPunct="1">
              <a:buSzPct val="45000"/>
            </a:pPr>
            <a:r>
              <a:rPr lang="en-US" altLang="zh-TW" sz="2000" b="1" dirty="0" smtClean="0">
                <a:ea typeface="新細明體" pitchFamily="18" charset="-120"/>
                <a:cs typeface="Mangal" pitchFamily="18" charset="0"/>
              </a:rPr>
              <a:t>2.</a:t>
            </a:r>
            <a:r>
              <a:rPr lang="zh-TW" altLang="en-US" sz="2000" b="1" dirty="0" smtClean="0">
                <a:ea typeface="新細明體" pitchFamily="18" charset="-120"/>
                <a:cs typeface="Mangal" pitchFamily="18" charset="0"/>
              </a:rPr>
              <a:t> 最主要</a:t>
            </a:r>
            <a:r>
              <a:rPr lang="zh-TW" altLang="en-US" sz="2000" b="1" dirty="0">
                <a:ea typeface="新細明體" pitchFamily="18" charset="-120"/>
                <a:cs typeface="Mangal" pitchFamily="18" charset="0"/>
              </a:rPr>
              <a:t>的職業是</a:t>
            </a:r>
            <a:r>
              <a:rPr lang="zh-TW" altLang="en-US" sz="2000" b="1" dirty="0">
                <a:ea typeface="新細明體" pitchFamily="18" charset="-120"/>
                <a:cs typeface="Mangal" pitchFamily="18" charset="0"/>
              </a:rPr>
              <a:t>需要牌照的專業人員 </a:t>
            </a:r>
            <a:r>
              <a:rPr lang="en-US" altLang="zh-TW" sz="2000" b="1" dirty="0">
                <a:ea typeface="新細明體" pitchFamily="18" charset="-120"/>
                <a:cs typeface="Mangal" pitchFamily="18" charset="0"/>
              </a:rPr>
              <a:t>(</a:t>
            </a:r>
            <a:r>
              <a:rPr lang="zh-TW" altLang="en-US" sz="2000" b="1" dirty="0">
                <a:ea typeface="新細明體" pitchFamily="18" charset="-120"/>
                <a:cs typeface="Mangal" pitchFamily="18" charset="0"/>
              </a:rPr>
              <a:t>超過</a:t>
            </a:r>
            <a:r>
              <a:rPr lang="en-US" altLang="zh-TW" sz="2000" b="1" dirty="0">
                <a:ea typeface="新細明體" pitchFamily="18" charset="-120"/>
                <a:cs typeface="Mangal" pitchFamily="18" charset="0"/>
              </a:rPr>
              <a:t>1/4</a:t>
            </a:r>
            <a:r>
              <a:rPr lang="en-US" altLang="zh-TW" sz="2000" b="1" dirty="0">
                <a:ea typeface="新細明體" pitchFamily="18" charset="-120"/>
                <a:cs typeface="Mangal" pitchFamily="18" charset="0"/>
              </a:rPr>
              <a:t>)</a:t>
            </a:r>
            <a:r>
              <a:rPr lang="zh-TW" altLang="en-US" sz="2000" b="1" dirty="0">
                <a:ea typeface="新細明體" pitchFamily="18" charset="-120"/>
                <a:cs typeface="Mangal" pitchFamily="18" charset="0"/>
              </a:rPr>
              <a:t>，其次</a:t>
            </a:r>
            <a:r>
              <a:rPr lang="zh-TW" altLang="en-US" sz="2000" b="1" dirty="0">
                <a:ea typeface="新細明體" pitchFamily="18" charset="-120"/>
                <a:cs typeface="Mangal" pitchFamily="18" charset="0"/>
              </a:rPr>
              <a:t>是經理及行政級</a:t>
            </a:r>
            <a:r>
              <a:rPr lang="zh-TW" altLang="en-US" sz="2000" b="1" dirty="0">
                <a:ea typeface="新細明體" pitchFamily="18" charset="-120"/>
                <a:cs typeface="Mangal" pitchFamily="18" charset="0"/>
              </a:rPr>
              <a:t>人員 </a:t>
            </a:r>
            <a:r>
              <a:rPr lang="en-US" altLang="zh-TW" sz="2000" b="1" dirty="0">
                <a:ea typeface="新細明體" pitchFamily="18" charset="-120"/>
                <a:cs typeface="Mangal" pitchFamily="18" charset="0"/>
              </a:rPr>
              <a:t>(</a:t>
            </a:r>
            <a:r>
              <a:rPr lang="zh-TW" altLang="en-US" sz="2000" b="1" dirty="0">
                <a:ea typeface="新細明體" pitchFamily="18" charset="-120"/>
                <a:cs typeface="Mangal" pitchFamily="18" charset="0"/>
              </a:rPr>
              <a:t>超過</a:t>
            </a:r>
            <a:r>
              <a:rPr lang="en-US" altLang="zh-TW" sz="2000" b="1" dirty="0">
                <a:ea typeface="新細明體" pitchFamily="18" charset="-120"/>
                <a:cs typeface="Mangal" pitchFamily="18" charset="0"/>
              </a:rPr>
              <a:t>1/5)</a:t>
            </a:r>
            <a:r>
              <a:rPr lang="zh-TW" altLang="en-US" sz="2000" b="1" dirty="0">
                <a:ea typeface="新細明體" pitchFamily="18" charset="-120"/>
                <a:cs typeface="Mangal" pitchFamily="18" charset="0"/>
              </a:rPr>
              <a:t>及</a:t>
            </a:r>
            <a:r>
              <a:rPr lang="zh-TW" altLang="en-US" sz="2000" b="1" dirty="0">
                <a:ea typeface="新細明體" pitchFamily="18" charset="-120"/>
                <a:cs typeface="Mangal" pitchFamily="18" charset="0"/>
              </a:rPr>
              <a:t>服務</a:t>
            </a:r>
            <a:r>
              <a:rPr lang="zh-TW" altLang="en-US" sz="2000" b="1" dirty="0" smtClean="0">
                <a:ea typeface="新細明體" pitchFamily="18" charset="-120"/>
                <a:cs typeface="Mangal" pitchFamily="18" charset="0"/>
              </a:rPr>
              <a:t>工作及銷售人員</a:t>
            </a:r>
            <a:r>
              <a:rPr lang="en-US" altLang="zh-TW" sz="2000" b="1" dirty="0" smtClean="0">
                <a:ea typeface="新細明體" pitchFamily="18" charset="-120"/>
                <a:cs typeface="Mangal" pitchFamily="18" charset="0"/>
              </a:rPr>
              <a:t>(16.2%)</a:t>
            </a:r>
          </a:p>
        </p:txBody>
      </p:sp>
      <p:pic>
        <p:nvPicPr>
          <p:cNvPr id="5" name="Picture 4" descr="Q2"/>
          <p:cNvPicPr>
            <a:picLocks noChangeAspect="1" noChangeArrowheads="1"/>
          </p:cNvPicPr>
          <p:nvPr/>
        </p:nvPicPr>
        <p:blipFill rotWithShape="1">
          <a:blip r:embed="rId2">
            <a:extLst>
              <a:ext uri="{28A0092B-C50C-407E-A947-70E740481C1C}">
                <a14:useLocalDpi xmlns:a14="http://schemas.microsoft.com/office/drawing/2010/main" val="0"/>
              </a:ext>
            </a:extLst>
          </a:blip>
          <a:srcRect l="23219" t="19110" r="15184" b="38236"/>
          <a:stretch/>
        </p:blipFill>
        <p:spPr bwMode="auto">
          <a:xfrm>
            <a:off x="292072" y="3068960"/>
            <a:ext cx="8559856" cy="38164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文字方塊 5"/>
          <p:cNvSpPr txBox="1"/>
          <p:nvPr/>
        </p:nvSpPr>
        <p:spPr>
          <a:xfrm>
            <a:off x="3923928" y="3645024"/>
            <a:ext cx="1008112" cy="369332"/>
          </a:xfrm>
          <a:prstGeom prst="rect">
            <a:avLst/>
          </a:prstGeom>
          <a:noFill/>
        </p:spPr>
        <p:txBody>
          <a:bodyPr wrap="square" rtlCol="0">
            <a:spAutoFit/>
          </a:bodyPr>
          <a:lstStyle/>
          <a:p>
            <a:r>
              <a:rPr lang="zh-TW" altLang="en-US" dirty="0" smtClean="0"/>
              <a:t>單選題</a:t>
            </a:r>
            <a:endParaRPr lang="zh-HK" altLang="en-US" dirty="0"/>
          </a:p>
        </p:txBody>
      </p:sp>
    </p:spTree>
    <p:extLst>
      <p:ext uri="{BB962C8B-B14F-4D97-AF65-F5344CB8AC3E}">
        <p14:creationId xmlns:p14="http://schemas.microsoft.com/office/powerpoint/2010/main" val="166172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32538" y="1161382"/>
            <a:ext cx="9144000" cy="864096"/>
          </a:xfrm>
        </p:spPr>
        <p:txBody>
          <a:bodyPr>
            <a:normAutofit/>
          </a:bodyPr>
          <a:lstStyle/>
          <a:p>
            <a:r>
              <a:rPr lang="zh-TW" altLang="zh-HK" sz="3000" b="1" dirty="0" smtClean="0">
                <a:solidFill>
                  <a:srgbClr val="000000"/>
                </a:solidFill>
                <a:latin typeface="細明體" pitchFamily="49" charset="-120"/>
                <a:ea typeface="細明體" pitchFamily="49" charset="-120"/>
              </a:rPr>
              <a:t>問題</a:t>
            </a:r>
            <a:r>
              <a:rPr lang="en-US" altLang="zh-TW" sz="3000" b="1" dirty="0" smtClean="0">
                <a:solidFill>
                  <a:srgbClr val="000000"/>
                </a:solidFill>
                <a:latin typeface="細明體" pitchFamily="49" charset="-120"/>
                <a:ea typeface="細明體" pitchFamily="49" charset="-120"/>
              </a:rPr>
              <a:t>3</a:t>
            </a:r>
            <a:r>
              <a:rPr lang="en-US" altLang="zh-HK" sz="3000" b="1" dirty="0" smtClean="0">
                <a:solidFill>
                  <a:srgbClr val="000000"/>
                </a:solidFill>
                <a:latin typeface="細明體" pitchFamily="49" charset="-120"/>
                <a:ea typeface="細明體" pitchFamily="49" charset="-120"/>
              </a:rPr>
              <a:t>:</a:t>
            </a:r>
            <a:r>
              <a:rPr lang="zh-TW" altLang="en-US" sz="3000" b="1" dirty="0" smtClean="0">
                <a:solidFill>
                  <a:srgbClr val="000000"/>
                </a:solidFill>
                <a:latin typeface="細明體" pitchFamily="49" charset="-120"/>
                <a:ea typeface="細明體" pitchFamily="49" charset="-120"/>
              </a:rPr>
              <a:t>你認為你曾就讀的科目可以幫助你發展事業嗎</a:t>
            </a:r>
            <a:r>
              <a:rPr lang="en-US" altLang="zh-TW" sz="3000" b="1" dirty="0" smtClean="0">
                <a:solidFill>
                  <a:srgbClr val="000000"/>
                </a:solidFill>
                <a:latin typeface="細明體" pitchFamily="49" charset="-120"/>
                <a:ea typeface="細明體" pitchFamily="49" charset="-120"/>
              </a:rPr>
              <a:t>?</a:t>
            </a:r>
            <a:endParaRPr lang="zh-HK" altLang="en-US" sz="3000" dirty="0"/>
          </a:p>
        </p:txBody>
      </p:sp>
      <p:sp>
        <p:nvSpPr>
          <p:cNvPr id="4" name="矩形 4"/>
          <p:cNvSpPr/>
          <p:nvPr/>
        </p:nvSpPr>
        <p:spPr>
          <a:xfrm>
            <a:off x="0" y="1988840"/>
            <a:ext cx="9144000" cy="70643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solidFill>
              <a:srgbClr val="000000"/>
            </a:solidFill>
            <a:prstDash val="solid"/>
          </a:ln>
        </p:spPr>
        <p:txBody>
          <a:bodyPr lIns="90000" tIns="45000" rIns="90000" bIns="45000">
            <a:spAutoFit/>
          </a:bodyPr>
          <a:lstStyle>
            <a:lvl1pPr eaLnBrk="0" hangingPunct="0">
              <a:defRPr sz="1600">
                <a:solidFill>
                  <a:schemeClr val="tx1"/>
                </a:solidFill>
                <a:latin typeface="Arial" pitchFamily="34" charset="0"/>
                <a:ea typeface="MS Mincho" pitchFamily="49" charset="-128"/>
              </a:defRPr>
            </a:lvl1pPr>
            <a:lvl2pPr marL="742950" indent="-285750" eaLnBrk="0" hangingPunct="0">
              <a:defRPr sz="1600">
                <a:solidFill>
                  <a:schemeClr val="tx1"/>
                </a:solidFill>
                <a:latin typeface="Arial" pitchFamily="34" charset="0"/>
                <a:ea typeface="MS Mincho" pitchFamily="49" charset="-128"/>
              </a:defRPr>
            </a:lvl2pPr>
            <a:lvl3pPr marL="1143000" indent="-228600" eaLnBrk="0" hangingPunct="0">
              <a:defRPr sz="1600">
                <a:solidFill>
                  <a:schemeClr val="tx1"/>
                </a:solidFill>
                <a:latin typeface="Arial" pitchFamily="34" charset="0"/>
                <a:ea typeface="MS Mincho" pitchFamily="49" charset="-128"/>
              </a:defRPr>
            </a:lvl3pPr>
            <a:lvl4pPr marL="1600200" indent="-228600" eaLnBrk="0" hangingPunct="0">
              <a:defRPr sz="1600">
                <a:solidFill>
                  <a:schemeClr val="tx1"/>
                </a:solidFill>
                <a:latin typeface="Arial" pitchFamily="34" charset="0"/>
                <a:ea typeface="MS Mincho" pitchFamily="49" charset="-128"/>
              </a:defRPr>
            </a:lvl4pPr>
            <a:lvl5pPr marL="2057400" indent="-228600" eaLnBrk="0" hangingPunct="0">
              <a:defRPr sz="1600">
                <a:solidFill>
                  <a:schemeClr val="tx1"/>
                </a:solidFill>
                <a:latin typeface="Arial" pitchFamily="34" charset="0"/>
                <a:ea typeface="MS Mincho" pitchFamily="49" charset="-128"/>
              </a:defRPr>
            </a:lvl5pPr>
            <a:lvl6pPr marL="2514600" indent="-228600" eaLnBrk="0" fontAlgn="base" hangingPunct="0">
              <a:spcBef>
                <a:spcPct val="0"/>
              </a:spcBef>
              <a:spcAft>
                <a:spcPct val="0"/>
              </a:spcAft>
              <a:defRPr sz="1600">
                <a:solidFill>
                  <a:schemeClr val="tx1"/>
                </a:solidFill>
                <a:latin typeface="Arial" pitchFamily="34" charset="0"/>
                <a:ea typeface="MS Mincho" pitchFamily="49" charset="-128"/>
              </a:defRPr>
            </a:lvl6pPr>
            <a:lvl7pPr marL="2971800" indent="-228600" eaLnBrk="0" fontAlgn="base" hangingPunct="0">
              <a:spcBef>
                <a:spcPct val="0"/>
              </a:spcBef>
              <a:spcAft>
                <a:spcPct val="0"/>
              </a:spcAft>
              <a:defRPr sz="1600">
                <a:solidFill>
                  <a:schemeClr val="tx1"/>
                </a:solidFill>
                <a:latin typeface="Arial" pitchFamily="34" charset="0"/>
                <a:ea typeface="MS Mincho" pitchFamily="49" charset="-128"/>
              </a:defRPr>
            </a:lvl7pPr>
            <a:lvl8pPr marL="3429000" indent="-228600" eaLnBrk="0" fontAlgn="base" hangingPunct="0">
              <a:spcBef>
                <a:spcPct val="0"/>
              </a:spcBef>
              <a:spcAft>
                <a:spcPct val="0"/>
              </a:spcAft>
              <a:defRPr sz="1600">
                <a:solidFill>
                  <a:schemeClr val="tx1"/>
                </a:solidFill>
                <a:latin typeface="Arial" pitchFamily="34" charset="0"/>
                <a:ea typeface="MS Mincho" pitchFamily="49" charset="-128"/>
              </a:defRPr>
            </a:lvl8pPr>
            <a:lvl9pPr marL="3886200" indent="-228600" eaLnBrk="0" fontAlgn="base" hangingPunct="0">
              <a:spcBef>
                <a:spcPct val="0"/>
              </a:spcBef>
              <a:spcAft>
                <a:spcPct val="0"/>
              </a:spcAft>
              <a:defRPr sz="1600">
                <a:solidFill>
                  <a:schemeClr val="tx1"/>
                </a:solidFill>
                <a:latin typeface="Arial" pitchFamily="34" charset="0"/>
                <a:ea typeface="MS Mincho" pitchFamily="49" charset="-128"/>
              </a:defRPr>
            </a:lvl9pPr>
          </a:lstStyle>
          <a:p>
            <a:pPr hangingPunct="1">
              <a:buSzPct val="45000"/>
            </a:pPr>
            <a:r>
              <a:rPr lang="en-US" altLang="zh-TW" sz="2000" b="1" dirty="0" smtClean="0">
                <a:ea typeface="新細明體" pitchFamily="18" charset="-120"/>
                <a:cs typeface="Mangal" pitchFamily="18" charset="0"/>
              </a:rPr>
              <a:t>1.</a:t>
            </a:r>
            <a:r>
              <a:rPr lang="zh-TW" altLang="en-US" sz="2000" b="1" dirty="0" smtClean="0">
                <a:ea typeface="新細明體" pitchFamily="18" charset="-120"/>
                <a:cs typeface="Mangal" pitchFamily="18" charset="0"/>
              </a:rPr>
              <a:t> 超過</a:t>
            </a:r>
            <a:r>
              <a:rPr lang="en-US" altLang="zh-TW" sz="2000" b="1" dirty="0" smtClean="0">
                <a:ea typeface="新細明體" pitchFamily="18" charset="-120"/>
                <a:cs typeface="Mangal" pitchFamily="18" charset="0"/>
              </a:rPr>
              <a:t>1/3</a:t>
            </a:r>
            <a:r>
              <a:rPr lang="zh-TW" altLang="en-US" sz="2000" b="1" dirty="0" smtClean="0">
                <a:ea typeface="新細明體" pitchFamily="18" charset="-120"/>
                <a:cs typeface="Mangal" pitchFamily="18" charset="0"/>
              </a:rPr>
              <a:t> </a:t>
            </a:r>
            <a:r>
              <a:rPr lang="en-US" altLang="zh-TW" sz="2000" b="1" dirty="0" smtClean="0">
                <a:ea typeface="新細明體" pitchFamily="18" charset="-120"/>
                <a:cs typeface="Mangal" pitchFamily="18" charset="0"/>
              </a:rPr>
              <a:t>(35.4%)</a:t>
            </a:r>
            <a:r>
              <a:rPr lang="zh-TW" altLang="en-US" sz="2000" b="1" dirty="0" smtClean="0">
                <a:ea typeface="新細明體" pitchFamily="18" charset="-120"/>
                <a:cs typeface="Mangal" pitchFamily="18" charset="0"/>
              </a:rPr>
              <a:t>受訪者表示</a:t>
            </a:r>
            <a:r>
              <a:rPr lang="zh-TW" altLang="en-US" sz="2000" b="1" dirty="0">
                <a:solidFill>
                  <a:srgbClr val="000000"/>
                </a:solidFill>
                <a:latin typeface="細明體" pitchFamily="49" charset="-120"/>
                <a:ea typeface="細明體" pitchFamily="49" charset="-120"/>
              </a:rPr>
              <a:t>曾就讀的</a:t>
            </a:r>
            <a:r>
              <a:rPr lang="zh-TW" altLang="en-US" sz="2000" b="1" dirty="0" smtClean="0">
                <a:solidFill>
                  <a:srgbClr val="000000"/>
                </a:solidFill>
                <a:latin typeface="細明體" pitchFamily="49" charset="-120"/>
                <a:ea typeface="細明體" pitchFamily="49" charset="-120"/>
              </a:rPr>
              <a:t>科目 </a:t>
            </a:r>
            <a:r>
              <a:rPr lang="zh-TW" altLang="en-US" sz="2000" b="1" u="sng" dirty="0" smtClean="0">
                <a:solidFill>
                  <a:srgbClr val="000000"/>
                </a:solidFill>
                <a:latin typeface="細明體" pitchFamily="49" charset="-120"/>
                <a:ea typeface="細明體" pitchFamily="49" charset="-120"/>
              </a:rPr>
              <a:t>不可以幫助 </a:t>
            </a:r>
            <a:r>
              <a:rPr lang="zh-TW" altLang="en-US" sz="2000" b="1" dirty="0" smtClean="0">
                <a:solidFill>
                  <a:srgbClr val="000000"/>
                </a:solidFill>
                <a:latin typeface="細明體" pitchFamily="49" charset="-120"/>
                <a:ea typeface="細明體" pitchFamily="49" charset="-120"/>
              </a:rPr>
              <a:t>發展事業</a:t>
            </a:r>
            <a:endParaRPr lang="en-US" altLang="zh-TW" sz="2000" b="1" dirty="0" smtClean="0">
              <a:solidFill>
                <a:srgbClr val="000000"/>
              </a:solidFill>
              <a:latin typeface="細明體" pitchFamily="49" charset="-120"/>
              <a:ea typeface="細明體" pitchFamily="49" charset="-120"/>
            </a:endParaRPr>
          </a:p>
          <a:p>
            <a:pPr hangingPunct="1">
              <a:buSzPct val="45000"/>
            </a:pPr>
            <a:r>
              <a:rPr lang="en-US" altLang="zh-TW" sz="2000" b="1" dirty="0" smtClean="0">
                <a:ea typeface="新細明體" pitchFamily="18" charset="-120"/>
                <a:cs typeface="Mangal" pitchFamily="18" charset="0"/>
              </a:rPr>
              <a:t>2.</a:t>
            </a:r>
            <a:r>
              <a:rPr lang="zh-TW" altLang="en-US" sz="2000" b="1" dirty="0" smtClean="0">
                <a:ea typeface="新細明體" pitchFamily="18" charset="-120"/>
                <a:cs typeface="Mangal" pitchFamily="18" charset="0"/>
              </a:rPr>
              <a:t> 選擇問題、朋輩影響或環境改變</a:t>
            </a:r>
            <a:r>
              <a:rPr lang="en-US" altLang="zh-TW" sz="2000" b="1" dirty="0" smtClean="0">
                <a:ea typeface="新細明體" pitchFamily="18" charset="-120"/>
                <a:cs typeface="Mangal" pitchFamily="18" charset="0"/>
              </a:rPr>
              <a:t>?</a:t>
            </a:r>
          </a:p>
        </p:txBody>
      </p:sp>
      <p:pic>
        <p:nvPicPr>
          <p:cNvPr id="6" name="Picture 4" descr="Q3"/>
          <p:cNvPicPr>
            <a:picLocks noChangeAspect="1" noChangeArrowheads="1"/>
          </p:cNvPicPr>
          <p:nvPr>
            <p:ph idx="1"/>
          </p:nvPr>
        </p:nvPicPr>
        <p:blipFill rotWithShape="1">
          <a:blip r:embed="rId2">
            <a:extLst>
              <a:ext uri="{28A0092B-C50C-407E-A947-70E740481C1C}">
                <a14:useLocalDpi xmlns:a14="http://schemas.microsoft.com/office/drawing/2010/main" val="0"/>
              </a:ext>
            </a:extLst>
          </a:blip>
          <a:srcRect l="21705" t="20750" r="27057" b="40923"/>
          <a:stretch/>
        </p:blipFill>
        <p:spPr>
          <a:xfrm>
            <a:off x="725303" y="3116723"/>
            <a:ext cx="7693393" cy="37170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5328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TotalTime>
  <Words>1118</Words>
  <Application>Microsoft Office PowerPoint</Application>
  <PresentationFormat>如螢幕大小 (4:3)</PresentationFormat>
  <Paragraphs>102</Paragraphs>
  <Slides>18</Slides>
  <Notes>2</Notes>
  <HiddenSlides>0</HiddenSlides>
  <MMClips>0</MMClips>
  <ScaleCrop>false</ScaleCrop>
  <HeadingPairs>
    <vt:vector size="4" baseType="variant">
      <vt:variant>
        <vt:lpstr>佈景主題</vt:lpstr>
      </vt:variant>
      <vt:variant>
        <vt:i4>1</vt:i4>
      </vt:variant>
      <vt:variant>
        <vt:lpstr>投影片標題</vt:lpstr>
      </vt:variant>
      <vt:variant>
        <vt:i4>18</vt:i4>
      </vt:variant>
    </vt:vector>
  </HeadingPairs>
  <TitlesOfParts>
    <vt:vector size="19" baseType="lpstr">
      <vt:lpstr>Office 佈景主題</vt:lpstr>
      <vt:lpstr>職極人生之 全港18區理想職業問卷調查 問卷調查新聞發佈研討會</vt:lpstr>
      <vt:lpstr>積極人生工作計劃</vt:lpstr>
      <vt:lpstr>問卷調查的目標</vt:lpstr>
      <vt:lpstr>研究方法</vt:lpstr>
      <vt:lpstr>受訪者基本資料</vt:lpstr>
      <vt:lpstr>受訪者基本資料</vt:lpstr>
      <vt:lpstr>問題1:你在求學期間曾主修過以下哪些學科?</vt:lpstr>
      <vt:lpstr>問題2:你現在的職業是?</vt:lpstr>
      <vt:lpstr>問題3:你認為你曾就讀的科目可以幫助你發展事業嗎?</vt:lpstr>
      <vt:lpstr>問題4:你現在的職業跟理想的職業是否一樣?</vt:lpstr>
      <vt:lpstr>問題5:你覺得你的學歷跟收入是否成正比?</vt:lpstr>
      <vt:lpstr>問題6:你認為選擇工作原因是重要的一個因素是?</vt:lpstr>
      <vt:lpstr>問題7:你認為自己最具備以下哪一競爭力?</vt:lpstr>
      <vt:lpstr>問題8:你認為以下哪一項是你最缺乏的能力?</vt:lpstr>
      <vt:lpstr>問題9:你讀書期間有否參加以下措施/支援?</vt:lpstr>
      <vt:lpstr>問題10:你在職以後有否參加以下措施/支援?</vt:lpstr>
      <vt:lpstr>問題11:如果回到學生時代，你認為以下哪些措施/支援最有效幫助找到工作?</vt:lpstr>
      <vt:lpstr>總結而言</vt:lpstr>
    </vt:vector>
  </TitlesOfParts>
  <Company>KERO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KERO</dc:creator>
  <cp:lastModifiedBy>Victor</cp:lastModifiedBy>
  <cp:revision>40</cp:revision>
  <dcterms:created xsi:type="dcterms:W3CDTF">2017-01-05T16:02:38Z</dcterms:created>
  <dcterms:modified xsi:type="dcterms:W3CDTF">2017-03-22T17:57:13Z</dcterms:modified>
</cp:coreProperties>
</file>